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75" r:id="rId9"/>
    <p:sldId id="263" r:id="rId10"/>
    <p:sldId id="266" r:id="rId11"/>
    <p:sldId id="267" r:id="rId12"/>
    <p:sldId id="264" r:id="rId13"/>
    <p:sldId id="265" r:id="rId14"/>
    <p:sldId id="271" r:id="rId15"/>
    <p:sldId id="268" r:id="rId16"/>
    <p:sldId id="269" r:id="rId17"/>
    <p:sldId id="270" r:id="rId18"/>
    <p:sldId id="272" r:id="rId19"/>
    <p:sldId id="273" r:id="rId20"/>
    <p:sldId id="274" r:id="rId21"/>
  </p:sldIdLst>
  <p:sldSz cx="13004800" cy="9753600"/>
  <p:notesSz cx="6858000" cy="9144000"/>
  <p:defaultTextStyle>
    <a:lvl1pPr algn="ctr" defTabSz="584200">
      <a:defRPr sz="3600">
        <a:solidFill>
          <a:srgbClr val="558AAB"/>
        </a:solidFill>
        <a:latin typeface="+mj-lt"/>
        <a:ea typeface="+mj-ea"/>
        <a:cs typeface="+mj-cs"/>
        <a:sym typeface="Helvetica Neue Bold Condensed"/>
      </a:defRPr>
    </a:lvl1pPr>
    <a:lvl2pPr indent="228600" algn="ctr" defTabSz="584200">
      <a:defRPr sz="3600">
        <a:solidFill>
          <a:srgbClr val="558AAB"/>
        </a:solidFill>
        <a:latin typeface="+mj-lt"/>
        <a:ea typeface="+mj-ea"/>
        <a:cs typeface="+mj-cs"/>
        <a:sym typeface="Helvetica Neue Bold Condensed"/>
      </a:defRPr>
    </a:lvl2pPr>
    <a:lvl3pPr indent="457200" algn="ctr" defTabSz="584200">
      <a:defRPr sz="3600">
        <a:solidFill>
          <a:srgbClr val="558AAB"/>
        </a:solidFill>
        <a:latin typeface="+mj-lt"/>
        <a:ea typeface="+mj-ea"/>
        <a:cs typeface="+mj-cs"/>
        <a:sym typeface="Helvetica Neue Bold Condensed"/>
      </a:defRPr>
    </a:lvl3pPr>
    <a:lvl4pPr indent="685800" algn="ctr" defTabSz="584200">
      <a:defRPr sz="3600">
        <a:solidFill>
          <a:srgbClr val="558AAB"/>
        </a:solidFill>
        <a:latin typeface="+mj-lt"/>
        <a:ea typeface="+mj-ea"/>
        <a:cs typeface="+mj-cs"/>
        <a:sym typeface="Helvetica Neue Bold Condensed"/>
      </a:defRPr>
    </a:lvl4pPr>
    <a:lvl5pPr indent="914400" algn="ctr" defTabSz="584200">
      <a:defRPr sz="3600">
        <a:solidFill>
          <a:srgbClr val="558AAB"/>
        </a:solidFill>
        <a:latin typeface="+mj-lt"/>
        <a:ea typeface="+mj-ea"/>
        <a:cs typeface="+mj-cs"/>
        <a:sym typeface="Helvetica Neue Bold Condensed"/>
      </a:defRPr>
    </a:lvl5pPr>
    <a:lvl6pPr indent="1143000" algn="ctr" defTabSz="584200">
      <a:defRPr sz="3600">
        <a:solidFill>
          <a:srgbClr val="558AAB"/>
        </a:solidFill>
        <a:latin typeface="+mj-lt"/>
        <a:ea typeface="+mj-ea"/>
        <a:cs typeface="+mj-cs"/>
        <a:sym typeface="Helvetica Neue Bold Condensed"/>
      </a:defRPr>
    </a:lvl6pPr>
    <a:lvl7pPr indent="1371600" algn="ctr" defTabSz="584200">
      <a:defRPr sz="3600">
        <a:solidFill>
          <a:srgbClr val="558AAB"/>
        </a:solidFill>
        <a:latin typeface="+mj-lt"/>
        <a:ea typeface="+mj-ea"/>
        <a:cs typeface="+mj-cs"/>
        <a:sym typeface="Helvetica Neue Bold Condensed"/>
      </a:defRPr>
    </a:lvl7pPr>
    <a:lvl8pPr indent="1600200" algn="ctr" defTabSz="584200">
      <a:defRPr sz="3600">
        <a:solidFill>
          <a:srgbClr val="558AAB"/>
        </a:solidFill>
        <a:latin typeface="+mj-lt"/>
        <a:ea typeface="+mj-ea"/>
        <a:cs typeface="+mj-cs"/>
        <a:sym typeface="Helvetica Neue Bold Condensed"/>
      </a:defRPr>
    </a:lvl8pPr>
    <a:lvl9pPr indent="1828800" algn="ctr" defTabSz="584200">
      <a:defRPr sz="3600">
        <a:solidFill>
          <a:srgbClr val="558AAB"/>
        </a:solidFill>
        <a:latin typeface="+mj-lt"/>
        <a:ea typeface="+mj-ea"/>
        <a:cs typeface="+mj-cs"/>
        <a:sym typeface="Helvetica Neue Bold Condense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b="off" i="off">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b="off" i="off">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b="off" i="off">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b="off" i="off">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7" d="100"/>
          <a:sy n="47" d="100"/>
        </p:scale>
        <p:origin x="-896" y="-128"/>
      </p:cViewPr>
      <p:guideLst>
        <p:guide orient="horz" pos="3072"/>
        <p:guide pos="4096"/>
      </p:guideLst>
    </p:cSldViewPr>
  </p:slideViewPr>
  <p:notesTextViewPr>
    <p:cViewPr>
      <p:scale>
        <a:sx n="100" d="100"/>
        <a:sy n="100" d="100"/>
      </p:scale>
      <p:origin x="0" y="0"/>
    </p:cViewPr>
  </p:notesTextViewPr>
  <p:sorterViewPr>
    <p:cViewPr>
      <p:scale>
        <a:sx n="66" d="100"/>
        <a:sy n="66" d="100"/>
      </p:scale>
      <p:origin x="0" y="12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0" name="Shape 50"/>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1" name="Shape 51"/>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109697637"/>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Shape 6"/>
          <p:cNvSpPr>
            <a:spLocks noGrp="1"/>
          </p:cNvSpPr>
          <p:nvPr>
            <p:ph type="title"/>
          </p:nvPr>
        </p:nvSpPr>
        <p:spPr>
          <a:xfrm>
            <a:off x="1422400" y="5245100"/>
            <a:ext cx="10541000" cy="26289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7" name="Shape 7"/>
          <p:cNvSpPr>
            <a:spLocks noGrp="1"/>
          </p:cNvSpPr>
          <p:nvPr>
            <p:ph type="body" idx="1"/>
          </p:nvPr>
        </p:nvSpPr>
        <p:spPr>
          <a:xfrm>
            <a:off x="1422400" y="7861300"/>
            <a:ext cx="10541000" cy="13716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 1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 name="Shape 43"/>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4" name="Shape 44"/>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5" name="Shape 45"/>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6" name="Shape 46"/>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 name="Shape 9"/>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0" name="Shape 10"/>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1" name="Shape 11"/>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2" name="Shape 1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13" name="Shape 13"/>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14" name="Shape 14"/>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hoto - Horizontal 4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 name="Shape 16"/>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7" name="Shape 17"/>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8" name="Shape 18"/>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9" name="Shape 1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20" name="Shape 20"/>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21" name="Shape 21"/>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1231900" y="3568700"/>
            <a:ext cx="10541000" cy="2628900"/>
          </a:xfrm>
          <a:prstGeom prst="rect">
            <a:avLst/>
          </a:prstGeom>
        </p:spPr>
        <p:txBody>
          <a:bodyPr/>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5" name="Shape 25"/>
          <p:cNvSpPr>
            <a:spLocks noGrp="1"/>
          </p:cNvSpPr>
          <p:nvPr>
            <p:ph type="title"/>
          </p:nvPr>
        </p:nvSpPr>
        <p:spPr>
          <a:xfrm>
            <a:off x="1041400" y="1295400"/>
            <a:ext cx="5334000" cy="3924300"/>
          </a:xfrm>
          <a:prstGeom prst="rect">
            <a:avLst/>
          </a:prstGeom>
        </p:spPr>
        <p:txBody>
          <a:bodyPr anchor="b"/>
          <a:lstStyle>
            <a:lvl1pPr>
              <a:defRPr sz="6500" cap="all">
                <a:solidFill>
                  <a:srgbClr val="DEDEDE"/>
                </a:solidFill>
                <a:latin typeface="+mj-lt"/>
                <a:ea typeface="+mj-ea"/>
                <a:cs typeface="+mj-cs"/>
                <a:sym typeface="Helvetica Neue Bold Condensed"/>
              </a:defRPr>
            </a:lvl1pPr>
          </a:lstStyle>
          <a:p>
            <a:pPr lvl="0">
              <a:defRPr sz="1800" cap="none">
                <a:solidFill>
                  <a:srgbClr val="000000"/>
                </a:solidFill>
              </a:defRPr>
            </a:pPr>
            <a:r>
              <a:rPr sz="6500" cap="all">
                <a:solidFill>
                  <a:srgbClr val="DEDEDE"/>
                </a:solidFill>
              </a:rPr>
              <a:t>Title Text</a:t>
            </a:r>
          </a:p>
        </p:txBody>
      </p:sp>
      <p:sp>
        <p:nvSpPr>
          <p:cNvPr id="26" name="Shape 26"/>
          <p:cNvSpPr>
            <a:spLocks noGrp="1"/>
          </p:cNvSpPr>
          <p:nvPr>
            <p:ph type="body" idx="1"/>
          </p:nvPr>
        </p:nvSpPr>
        <p:spPr>
          <a:xfrm>
            <a:off x="1041400" y="5207000"/>
            <a:ext cx="5334000" cy="32258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8" name="Shape 28"/>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1" name="Shape 3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6" name="Shape 36"/>
          <p:cNvSpPr>
            <a:spLocks noGrp="1"/>
          </p:cNvSpPr>
          <p:nvPr>
            <p:ph type="body" idx="1"/>
          </p:nvPr>
        </p:nvSpPr>
        <p:spPr>
          <a:xfrm>
            <a:off x="1041400" y="1473200"/>
            <a:ext cx="10922000" cy="68072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Shape 38"/>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39" name="Shape 3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0" name="Shape 40"/>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1" name="Shape 41"/>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2.jpe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3" name="Shape 3"/>
          <p:cNvSpPr>
            <a:spLocks noGrp="1"/>
          </p:cNvSpPr>
          <p:nvPr>
            <p:ph type="title"/>
          </p:nvPr>
        </p:nvSpPr>
        <p:spPr>
          <a:xfrm>
            <a:off x="1041400" y="266700"/>
            <a:ext cx="109220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7200">
                <a:solidFill>
                  <a:srgbClr val="558AAB"/>
                </a:solidFill>
              </a:rPr>
              <a:t>Title Text</a:t>
            </a:r>
          </a:p>
        </p:txBody>
      </p:sp>
      <p:sp>
        <p:nvSpPr>
          <p:cNvPr id="4" name="Shape 4"/>
          <p:cNvSpPr>
            <a:spLocks noGrp="1"/>
          </p:cNvSpPr>
          <p:nvPr>
            <p:ph type="body" idx="1"/>
          </p:nvPr>
        </p:nvSpPr>
        <p:spPr>
          <a:xfrm>
            <a:off x="1041400" y="2768600"/>
            <a:ext cx="10922000" cy="571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buBlip>
                <a:blip r:embed="rId16"/>
              </a:buBlip>
            </a:lvl1pPr>
            <a:lvl2pPr>
              <a:buBlip>
                <a:blip r:embed="rId16"/>
              </a:buBlip>
            </a:lvl2pPr>
            <a:lvl3pPr>
              <a:buBlip>
                <a:blip r:embed="rId16"/>
              </a:buBlip>
            </a:lvl3pPr>
            <a:lvl4pPr>
              <a:buBlip>
                <a:blip r:embed="rId16"/>
              </a:buBlip>
            </a:lvl4pPr>
            <a:lvl5pPr>
              <a:buBlip>
                <a:blip r:embed="rId16"/>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2" r:id="rId13"/>
  </p:sldLayoutIdLst>
  <p:transition xmlns:p14="http://schemas.microsoft.com/office/powerpoint/2010/main" spd="med"/>
  <p:txStyles>
    <p:titleStyle>
      <a:lvl1pPr defTabSz="584200">
        <a:lnSpc>
          <a:spcPct val="90000"/>
        </a:lnSpc>
        <a:defRPr sz="7200">
          <a:solidFill>
            <a:srgbClr val="558AAB"/>
          </a:solidFill>
          <a:latin typeface="+mn-lt"/>
          <a:ea typeface="+mn-ea"/>
          <a:cs typeface="+mn-cs"/>
          <a:sym typeface="Helvetica Neue Light"/>
        </a:defRPr>
      </a:lvl1pPr>
      <a:lvl2pPr indent="228600" defTabSz="584200">
        <a:lnSpc>
          <a:spcPct val="90000"/>
        </a:lnSpc>
        <a:defRPr sz="7200">
          <a:solidFill>
            <a:srgbClr val="558AAB"/>
          </a:solidFill>
          <a:latin typeface="+mn-lt"/>
          <a:ea typeface="+mn-ea"/>
          <a:cs typeface="+mn-cs"/>
          <a:sym typeface="Helvetica Neue Light"/>
        </a:defRPr>
      </a:lvl2pPr>
      <a:lvl3pPr indent="457200" defTabSz="584200">
        <a:lnSpc>
          <a:spcPct val="90000"/>
        </a:lnSpc>
        <a:defRPr sz="7200">
          <a:solidFill>
            <a:srgbClr val="558AAB"/>
          </a:solidFill>
          <a:latin typeface="+mn-lt"/>
          <a:ea typeface="+mn-ea"/>
          <a:cs typeface="+mn-cs"/>
          <a:sym typeface="Helvetica Neue Light"/>
        </a:defRPr>
      </a:lvl3pPr>
      <a:lvl4pPr indent="685800" defTabSz="584200">
        <a:lnSpc>
          <a:spcPct val="90000"/>
        </a:lnSpc>
        <a:defRPr sz="7200">
          <a:solidFill>
            <a:srgbClr val="558AAB"/>
          </a:solidFill>
          <a:latin typeface="+mn-lt"/>
          <a:ea typeface="+mn-ea"/>
          <a:cs typeface="+mn-cs"/>
          <a:sym typeface="Helvetica Neue Light"/>
        </a:defRPr>
      </a:lvl4pPr>
      <a:lvl5pPr indent="914400" defTabSz="584200">
        <a:lnSpc>
          <a:spcPct val="90000"/>
        </a:lnSpc>
        <a:defRPr sz="7200">
          <a:solidFill>
            <a:srgbClr val="558AAB"/>
          </a:solidFill>
          <a:latin typeface="+mn-lt"/>
          <a:ea typeface="+mn-ea"/>
          <a:cs typeface="+mn-cs"/>
          <a:sym typeface="Helvetica Neue Light"/>
        </a:defRPr>
      </a:lvl5pPr>
      <a:lvl6pPr indent="1143000" defTabSz="584200">
        <a:lnSpc>
          <a:spcPct val="90000"/>
        </a:lnSpc>
        <a:defRPr sz="7200">
          <a:solidFill>
            <a:srgbClr val="558AAB"/>
          </a:solidFill>
          <a:latin typeface="+mn-lt"/>
          <a:ea typeface="+mn-ea"/>
          <a:cs typeface="+mn-cs"/>
          <a:sym typeface="Helvetica Neue Light"/>
        </a:defRPr>
      </a:lvl6pPr>
      <a:lvl7pPr indent="1371600" defTabSz="584200">
        <a:lnSpc>
          <a:spcPct val="90000"/>
        </a:lnSpc>
        <a:defRPr sz="7200">
          <a:solidFill>
            <a:srgbClr val="558AAB"/>
          </a:solidFill>
          <a:latin typeface="+mn-lt"/>
          <a:ea typeface="+mn-ea"/>
          <a:cs typeface="+mn-cs"/>
          <a:sym typeface="Helvetica Neue Light"/>
        </a:defRPr>
      </a:lvl7pPr>
      <a:lvl8pPr indent="1600200" defTabSz="584200">
        <a:lnSpc>
          <a:spcPct val="90000"/>
        </a:lnSpc>
        <a:defRPr sz="7200">
          <a:solidFill>
            <a:srgbClr val="558AAB"/>
          </a:solidFill>
          <a:latin typeface="+mn-lt"/>
          <a:ea typeface="+mn-ea"/>
          <a:cs typeface="+mn-cs"/>
          <a:sym typeface="Helvetica Neue Light"/>
        </a:defRPr>
      </a:lvl8pPr>
      <a:lvl9pPr indent="1828800" defTabSz="584200">
        <a:lnSpc>
          <a:spcPct val="90000"/>
        </a:lnSpc>
        <a:defRPr sz="7200">
          <a:solidFill>
            <a:srgbClr val="558AAB"/>
          </a:solidFill>
          <a:latin typeface="+mn-lt"/>
          <a:ea typeface="+mn-ea"/>
          <a:cs typeface="+mn-cs"/>
          <a:sym typeface="Helvetica Neue Light"/>
        </a:defRPr>
      </a:lvl9pPr>
    </p:titleStyle>
    <p:bodyStyle>
      <a:lvl1pPr marL="444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1pPr>
      <a:lvl2pPr marL="889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2pPr>
      <a:lvl3pPr marL="1333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3pPr>
      <a:lvl4pPr marL="1778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4pPr>
      <a:lvl5pPr marL="2222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5pPr>
      <a:lvl6pPr marL="2667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6pPr>
      <a:lvl7pPr marL="3111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7pPr>
      <a:lvl8pPr marL="3556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8pPr>
      <a:lvl9pPr marL="4000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www.corestandards.org/Math/" TargetMode="External"/><Relationship Id="rId4" Type="http://schemas.openxmlformats.org/officeDocument/2006/relationships/hyperlink" Target="http://www.katm.org/baker/pages/common-core-resources.php" TargetMode="External"/><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tn.gov/education/article/science-standards" TargetMode="External"/><Relationship Id="rId3" Type="http://schemas.openxmlformats.org/officeDocument/2006/relationships/hyperlink" Target="http://www.nap.edu/catalog/13165/a-framework-for-k-12-science-education-practices-crosscutting-concep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a:prstGeom prst="rect">
            <a:avLst/>
          </a:prstGeom>
        </p:spPr>
        <p:txBody>
          <a:bodyPr/>
          <a:lstStyle/>
          <a:p>
            <a:pPr lvl="0">
              <a:defRPr sz="1800" cap="none">
                <a:solidFill>
                  <a:srgbClr val="000000"/>
                </a:solidFill>
              </a:defRPr>
            </a:pPr>
            <a:r>
              <a:rPr sz="7200" cap="all">
                <a:solidFill>
                  <a:srgbClr val="DEDEDE"/>
                </a:solidFill>
              </a:rPr>
              <a:t>Formal Lesson Planning</a:t>
            </a:r>
          </a:p>
        </p:txBody>
      </p:sp>
      <p:sp>
        <p:nvSpPr>
          <p:cNvPr id="54" name="Shape 54"/>
          <p:cNvSpPr>
            <a:spLocks noGrp="1"/>
          </p:cNvSpPr>
          <p:nvPr>
            <p:ph type="body" idx="1"/>
          </p:nvPr>
        </p:nvSpPr>
        <p:spPr>
          <a:prstGeom prst="rect">
            <a:avLst/>
          </a:prstGeom>
        </p:spPr>
        <p:txBody>
          <a:bodyPr/>
          <a:lstStyle/>
          <a:p>
            <a:pPr lvl="0">
              <a:defRPr sz="1800" cap="none">
                <a:solidFill>
                  <a:srgbClr val="000000"/>
                </a:solidFill>
              </a:defRPr>
            </a:pPr>
            <a:r>
              <a:rPr sz="3600" cap="all">
                <a:solidFill>
                  <a:srgbClr val="558AAB"/>
                </a:solidFill>
              </a:rPr>
              <a:t>with Edtpa and TEAM integration</a:t>
            </a:r>
          </a:p>
          <a:p>
            <a:pPr lvl="0">
              <a:defRPr sz="1800" cap="none">
                <a:solidFill>
                  <a:srgbClr val="000000"/>
                </a:solidFill>
              </a:defRPr>
            </a:pPr>
            <a:r>
              <a:rPr sz="3600" cap="all">
                <a:solidFill>
                  <a:srgbClr val="558AAB"/>
                </a:solidFill>
              </a:rPr>
              <a:t>Dr. Leslie suters</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Objectives</a:t>
            </a:r>
            <a:endParaRPr lang="en-US" dirty="0"/>
          </a:p>
        </p:txBody>
      </p:sp>
      <p:sp>
        <p:nvSpPr>
          <p:cNvPr id="3" name="Text Placeholder 2"/>
          <p:cNvSpPr>
            <a:spLocks noGrp="1"/>
          </p:cNvSpPr>
          <p:nvPr>
            <p:ph type="body" idx="1"/>
          </p:nvPr>
        </p:nvSpPr>
        <p:spPr/>
        <p:txBody>
          <a:bodyPr/>
          <a:lstStyle/>
          <a:p>
            <a:pPr rtl="0">
              <a:buSzPts val="1800"/>
              <a:buFont typeface="Wingdings"/>
              <a:buChar char="v"/>
            </a:pPr>
            <a:r>
              <a:rPr lang="en-US" kern="1200" dirty="0">
                <a:solidFill>
                  <a:srgbClr val="000000"/>
                </a:solidFill>
                <a:latin typeface="Garamond"/>
              </a:rPr>
              <a:t>Describe skills, knowledge, abilities, or attitudes students should possess or demonstrate after a lesson.</a:t>
            </a:r>
          </a:p>
          <a:p>
            <a:pPr rtl="0">
              <a:buSzPts val="1800"/>
              <a:buFont typeface="Wingdings"/>
              <a:buChar char="v"/>
            </a:pPr>
            <a:r>
              <a:rPr lang="en-US" kern="1200" dirty="0">
                <a:solidFill>
                  <a:srgbClr val="000000"/>
                </a:solidFill>
                <a:latin typeface="Garamond"/>
              </a:rPr>
              <a:t>Are specific, outcome based, measurable, and describe student behaviors.</a:t>
            </a:r>
          </a:p>
          <a:p>
            <a:pPr rtl="0">
              <a:buSzPts val="1800"/>
              <a:buFont typeface="Wingdings"/>
              <a:buChar char="v"/>
            </a:pPr>
            <a:r>
              <a:rPr lang="en-US" kern="1200" dirty="0">
                <a:solidFill>
                  <a:srgbClr val="000000"/>
                </a:solidFill>
                <a:latin typeface="Garamond"/>
              </a:rPr>
              <a:t>Are the KEY to effective instruction.</a:t>
            </a:r>
          </a:p>
          <a:p>
            <a:pPr rtl="0">
              <a:buSzPts val="1800"/>
              <a:buFont typeface="Wingdings"/>
              <a:buChar char="v"/>
            </a:pPr>
            <a:r>
              <a:rPr lang="en-US" kern="1200" dirty="0">
                <a:solidFill>
                  <a:srgbClr val="000000"/>
                </a:solidFill>
                <a:latin typeface="Garamond"/>
              </a:rPr>
              <a:t>Are not the same thing as “activities” or “assignments” in your lesson.</a:t>
            </a:r>
          </a:p>
          <a:p>
            <a:endParaRPr lang="en-US" dirty="0"/>
          </a:p>
        </p:txBody>
      </p:sp>
    </p:spTree>
    <p:extLst>
      <p:ext uri="{BB962C8B-B14F-4D97-AF65-F5344CB8AC3E}">
        <p14:creationId xmlns:p14="http://schemas.microsoft.com/office/powerpoint/2010/main" val="4070142176"/>
      </p:ext>
    </p:extLst>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Domains</a:t>
            </a:r>
            <a:endParaRPr lang="en-US" dirty="0"/>
          </a:p>
        </p:txBody>
      </p:sp>
      <p:sp>
        <p:nvSpPr>
          <p:cNvPr id="3" name="Text Placeholder 2"/>
          <p:cNvSpPr>
            <a:spLocks noGrp="1"/>
          </p:cNvSpPr>
          <p:nvPr>
            <p:ph type="body" idx="1"/>
          </p:nvPr>
        </p:nvSpPr>
        <p:spPr>
          <a:xfrm>
            <a:off x="1041400" y="2269536"/>
            <a:ext cx="10922000" cy="7132826"/>
          </a:xfrm>
        </p:spPr>
        <p:txBody>
          <a:bodyPr>
            <a:normAutofit fontScale="62500" lnSpcReduction="20000"/>
          </a:bodyPr>
          <a:lstStyle/>
          <a:p>
            <a:endParaRPr lang="en-US" dirty="0" smtClean="0"/>
          </a:p>
          <a:p>
            <a:r>
              <a:rPr lang="en-US" dirty="0" smtClean="0"/>
              <a:t>Cognitive </a:t>
            </a:r>
            <a:r>
              <a:rPr lang="en-US" dirty="0"/>
              <a:t>(We will focus on cognitive.)</a:t>
            </a:r>
          </a:p>
          <a:p>
            <a:pPr lvl="1">
              <a:lnSpc>
                <a:spcPct val="90000"/>
              </a:lnSpc>
            </a:pPr>
            <a:r>
              <a:rPr lang="en-US" dirty="0"/>
              <a:t>Related to information or knowledge – the “content”</a:t>
            </a:r>
          </a:p>
          <a:p>
            <a:pPr lvl="1">
              <a:lnSpc>
                <a:spcPct val="90000"/>
              </a:lnSpc>
            </a:pPr>
            <a:r>
              <a:rPr lang="en-US" dirty="0"/>
              <a:t>Receives the most attention</a:t>
            </a:r>
          </a:p>
          <a:p>
            <a:pPr lvl="1">
              <a:lnSpc>
                <a:spcPct val="90000"/>
              </a:lnSpc>
            </a:pPr>
            <a:r>
              <a:rPr lang="en-US" dirty="0"/>
              <a:t>Bloom’s Taxonomy (Flipchart)</a:t>
            </a:r>
          </a:p>
          <a:p>
            <a:pPr lvl="1">
              <a:lnSpc>
                <a:spcPct val="90000"/>
              </a:lnSpc>
            </a:pPr>
            <a:r>
              <a:rPr lang="en-US" dirty="0"/>
              <a:t>Sometimes labeled as declarative or procedural.</a:t>
            </a:r>
          </a:p>
          <a:p>
            <a:r>
              <a:rPr lang="en-US" dirty="0"/>
              <a:t>Psychomotor</a:t>
            </a:r>
          </a:p>
          <a:p>
            <a:pPr lvl="1"/>
            <a:r>
              <a:rPr lang="en-US" dirty="0"/>
              <a:t>Basic motor skills and physical movement</a:t>
            </a:r>
          </a:p>
          <a:p>
            <a:pPr lvl="1"/>
            <a:r>
              <a:rPr lang="en-US" dirty="0"/>
              <a:t>Construct, set-up, pour, etc.</a:t>
            </a:r>
          </a:p>
          <a:p>
            <a:r>
              <a:rPr lang="en-US" dirty="0"/>
              <a:t>Affective</a:t>
            </a:r>
          </a:p>
          <a:p>
            <a:pPr lvl="1"/>
            <a:r>
              <a:rPr lang="en-US" dirty="0"/>
              <a:t>Attitudes, appreciations, emotions, values</a:t>
            </a:r>
          </a:p>
          <a:p>
            <a:endParaRPr lang="en-US" dirty="0"/>
          </a:p>
        </p:txBody>
      </p:sp>
    </p:spTree>
    <p:extLst>
      <p:ext uri="{BB962C8B-B14F-4D97-AF65-F5344CB8AC3E}">
        <p14:creationId xmlns:p14="http://schemas.microsoft.com/office/powerpoint/2010/main" val="1700228635"/>
      </p:ext>
    </p:extLst>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Lesson Objectives</a:t>
            </a:r>
          </a:p>
        </p:txBody>
      </p:sp>
      <p:sp>
        <p:nvSpPr>
          <p:cNvPr id="78" name="Shape 78"/>
          <p:cNvSpPr>
            <a:spLocks noGrp="1"/>
          </p:cNvSpPr>
          <p:nvPr>
            <p:ph type="body" idx="1"/>
          </p:nvPr>
        </p:nvSpPr>
        <p:spPr>
          <a:prstGeom prst="rect">
            <a:avLst/>
          </a:prstGeom>
        </p:spPr>
        <p:txBody>
          <a:bodyPr/>
          <a:lstStyle/>
          <a:p>
            <a:pPr marL="262254" lvl="0" indent="-262254" defTabSz="344677">
              <a:spcBef>
                <a:spcPts val="1800"/>
              </a:spcBef>
              <a:buBlip>
                <a:blip r:embed="rId2"/>
              </a:buBlip>
              <a:defRPr sz="1800">
                <a:solidFill>
                  <a:srgbClr val="000000"/>
                </a:solidFill>
              </a:defRPr>
            </a:pPr>
            <a:r>
              <a:rPr sz="2124" u="sng" dirty="0">
                <a:solidFill>
                  <a:srgbClr val="737373"/>
                </a:solidFill>
              </a:rPr>
              <a:t>Observable statements</a:t>
            </a:r>
            <a:r>
              <a:rPr sz="2124" dirty="0">
                <a:solidFill>
                  <a:srgbClr val="737373"/>
                </a:solidFill>
              </a:rPr>
              <a:t> that specify what </a:t>
            </a:r>
            <a:r>
              <a:rPr sz="2124" u="sng" dirty="0">
                <a:solidFill>
                  <a:srgbClr val="737373"/>
                </a:solidFill>
              </a:rPr>
              <a:t>students will be able to do</a:t>
            </a:r>
            <a:r>
              <a:rPr sz="2124" dirty="0">
                <a:solidFill>
                  <a:srgbClr val="737373"/>
                </a:solidFill>
              </a:rPr>
              <a:t> at the conclusion of a lesson. Such objectives should be </a:t>
            </a:r>
            <a:r>
              <a:rPr sz="2124" u="sng" dirty="0">
                <a:solidFill>
                  <a:srgbClr val="737373"/>
                </a:solidFill>
              </a:rPr>
              <a:t>aligned with relevant content standards</a:t>
            </a:r>
            <a:r>
              <a:rPr sz="2124" dirty="0">
                <a:solidFill>
                  <a:srgbClr val="737373"/>
                </a:solidFill>
              </a:rPr>
              <a:t> and should include </a:t>
            </a:r>
            <a:r>
              <a:rPr sz="2124" b="1" dirty="0">
                <a:solidFill>
                  <a:srgbClr val="737373"/>
                </a:solidFill>
              </a:rPr>
              <a:t>ACTION</a:t>
            </a:r>
            <a:r>
              <a:rPr sz="2124" dirty="0">
                <a:solidFill>
                  <a:srgbClr val="737373"/>
                </a:solidFill>
              </a:rPr>
              <a:t> verbs that allow for </a:t>
            </a:r>
            <a:r>
              <a:rPr sz="2124" u="sng" dirty="0">
                <a:solidFill>
                  <a:srgbClr val="737373"/>
                </a:solidFill>
              </a:rPr>
              <a:t>measurement of students’ achievement</a:t>
            </a:r>
            <a:r>
              <a:rPr sz="2124" dirty="0">
                <a:solidFill>
                  <a:srgbClr val="737373"/>
                </a:solidFill>
              </a:rPr>
              <a:t> of the desired outcome</a:t>
            </a:r>
          </a:p>
          <a:p>
            <a:pPr marL="262254" lvl="0" indent="-262254" defTabSz="344677">
              <a:spcBef>
                <a:spcPts val="1800"/>
              </a:spcBef>
              <a:buBlip>
                <a:blip r:embed="rId2"/>
              </a:buBlip>
              <a:defRPr sz="1800">
                <a:solidFill>
                  <a:srgbClr val="000000"/>
                </a:solidFill>
              </a:defRPr>
            </a:pPr>
            <a:r>
              <a:rPr sz="2124" dirty="0">
                <a:solidFill>
                  <a:srgbClr val="737373"/>
                </a:solidFill>
              </a:rPr>
              <a:t>Examples:</a:t>
            </a:r>
          </a:p>
          <a:p>
            <a:pPr marL="524509" lvl="1" indent="-262254" defTabSz="344677">
              <a:spcBef>
                <a:spcPts val="1800"/>
              </a:spcBef>
              <a:buBlip>
                <a:blip r:embed="rId2"/>
              </a:buBlip>
              <a:defRPr sz="1800">
                <a:solidFill>
                  <a:srgbClr val="000000"/>
                </a:solidFill>
              </a:defRPr>
            </a:pPr>
            <a:r>
              <a:rPr sz="2124" dirty="0">
                <a:solidFill>
                  <a:srgbClr val="737373"/>
                </a:solidFill>
              </a:rPr>
              <a:t>Students will identify and model a shaded region of a fraction.</a:t>
            </a:r>
          </a:p>
          <a:p>
            <a:pPr marL="524509" lvl="1" indent="-262254" defTabSz="344677">
              <a:spcBef>
                <a:spcPts val="1800"/>
              </a:spcBef>
              <a:buBlip>
                <a:blip r:embed="rId2"/>
              </a:buBlip>
              <a:defRPr sz="1800">
                <a:solidFill>
                  <a:srgbClr val="000000"/>
                </a:solidFill>
              </a:defRPr>
            </a:pPr>
            <a:r>
              <a:rPr sz="2124" dirty="0">
                <a:solidFill>
                  <a:srgbClr val="737373"/>
                </a:solidFill>
              </a:rPr>
              <a:t>The learner will recognize and name polygons, put shapes together to make new shapes, and identify the number of sides and vertices in each shape.</a:t>
            </a:r>
          </a:p>
          <a:p>
            <a:pPr marL="524509" lvl="1" indent="-262254" defTabSz="344677">
              <a:spcBef>
                <a:spcPts val="1800"/>
              </a:spcBef>
              <a:buBlip>
                <a:blip r:embed="rId2"/>
              </a:buBlip>
              <a:defRPr sz="1800">
                <a:solidFill>
                  <a:srgbClr val="000000"/>
                </a:solidFill>
              </a:defRPr>
            </a:pPr>
            <a:r>
              <a:rPr sz="2124" dirty="0">
                <a:solidFill>
                  <a:srgbClr val="737373"/>
                </a:solidFill>
              </a:rPr>
              <a:t>Students will be able to measure lengths with nonstandard units to the nearest inch</a:t>
            </a:r>
            <a:r>
              <a:rPr sz="2124" dirty="0" smtClean="0">
                <a:solidFill>
                  <a:srgbClr val="737373"/>
                </a:solidFill>
              </a:rPr>
              <a:t>.</a:t>
            </a:r>
            <a:endParaRPr sz="2124" dirty="0">
              <a:solidFill>
                <a:srgbClr val="737373"/>
              </a:solidFill>
            </a:endParaRP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Objectives</a:t>
            </a:r>
            <a:endParaRPr lang="en-US" dirty="0"/>
          </a:p>
        </p:txBody>
      </p:sp>
      <p:sp>
        <p:nvSpPr>
          <p:cNvPr id="3" name="Text Placeholder 2"/>
          <p:cNvSpPr>
            <a:spLocks noGrp="1"/>
          </p:cNvSpPr>
          <p:nvPr>
            <p:ph type="body" idx="1"/>
          </p:nvPr>
        </p:nvSpPr>
        <p:spPr>
          <a:xfrm>
            <a:off x="1041400" y="2377609"/>
            <a:ext cx="10922000" cy="6511406"/>
          </a:xfrm>
        </p:spPr>
        <p:txBody>
          <a:bodyPr>
            <a:normAutofit fontScale="92500" lnSpcReduction="20000"/>
          </a:bodyPr>
          <a:lstStyle/>
          <a:p>
            <a:endParaRPr lang="en-US" dirty="0" smtClean="0"/>
          </a:p>
          <a:p>
            <a:r>
              <a:rPr lang="en-US" dirty="0" smtClean="0"/>
              <a:t>Start </a:t>
            </a:r>
            <a:r>
              <a:rPr lang="en-US" dirty="0"/>
              <a:t>with your standards. (We will use TN standards and the K-12 Framework.</a:t>
            </a:r>
            <a:r>
              <a:rPr lang="en-US" dirty="0" smtClean="0"/>
              <a:t>)  Use both content AND process standards</a:t>
            </a:r>
            <a:endParaRPr lang="en-US" dirty="0"/>
          </a:p>
          <a:p>
            <a:r>
              <a:rPr lang="en-US" dirty="0"/>
              <a:t>Determine the expected performance (outcome).  What will students be expected to do?  Avoid ambiguous words.</a:t>
            </a:r>
          </a:p>
          <a:p>
            <a:r>
              <a:rPr lang="en-US" dirty="0"/>
              <a:t>Identify the conditions.</a:t>
            </a:r>
          </a:p>
          <a:p>
            <a:r>
              <a:rPr lang="en-US" dirty="0"/>
              <a:t>Identify and describe the criterion.</a:t>
            </a:r>
          </a:p>
          <a:p>
            <a:pPr indent="0">
              <a:buNone/>
            </a:pPr>
            <a:r>
              <a:rPr lang="en-US" dirty="0"/>
              <a:t>EXAMPLE:  The learner will </a:t>
            </a:r>
            <a:r>
              <a:rPr lang="en-US" u="sng" dirty="0"/>
              <a:t>tell the time</a:t>
            </a:r>
            <a:r>
              <a:rPr lang="en-US" dirty="0"/>
              <a:t> </a:t>
            </a:r>
            <a:r>
              <a:rPr lang="en-US" u="sng" dirty="0"/>
              <a:t>on an analog clock</a:t>
            </a:r>
            <a:r>
              <a:rPr lang="en-US" dirty="0"/>
              <a:t> </a:t>
            </a:r>
            <a:r>
              <a:rPr lang="en-US" u="sng" dirty="0"/>
              <a:t>to the nearest minute</a:t>
            </a:r>
            <a:r>
              <a:rPr lang="en-US" dirty="0"/>
              <a:t>.</a:t>
            </a:r>
          </a:p>
          <a:p>
            <a:endParaRPr lang="en-US" dirty="0"/>
          </a:p>
        </p:txBody>
      </p:sp>
    </p:spTree>
    <p:extLst>
      <p:ext uri="{BB962C8B-B14F-4D97-AF65-F5344CB8AC3E}">
        <p14:creationId xmlns:p14="http://schemas.microsoft.com/office/powerpoint/2010/main" val="3060664076"/>
      </p:ext>
    </p:extLst>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Objectives</a:t>
            </a:r>
            <a:endParaRPr lang="en-US" dirty="0"/>
          </a:p>
        </p:txBody>
      </p:sp>
      <p:sp>
        <p:nvSpPr>
          <p:cNvPr id="3" name="Text Placeholder 2"/>
          <p:cNvSpPr>
            <a:spLocks noGrp="1"/>
          </p:cNvSpPr>
          <p:nvPr>
            <p:ph type="body" idx="1"/>
          </p:nvPr>
        </p:nvSpPr>
        <p:spPr>
          <a:xfrm>
            <a:off x="1041400" y="1810225"/>
            <a:ext cx="10922000" cy="7078789"/>
          </a:xfrm>
        </p:spPr>
        <p:txBody>
          <a:bodyPr>
            <a:normAutofit/>
          </a:bodyPr>
          <a:lstStyle/>
          <a:p>
            <a:r>
              <a:rPr lang="en-US" dirty="0" smtClean="0"/>
              <a:t>Science</a:t>
            </a:r>
          </a:p>
          <a:p>
            <a:pPr lvl="1"/>
            <a:r>
              <a:rPr lang="en-US" dirty="0" smtClean="0"/>
              <a:t>Begin with a content standard (Life, Physical or Earth/Space Science</a:t>
            </a:r>
          </a:p>
          <a:p>
            <a:pPr lvl="1"/>
            <a:r>
              <a:rPr lang="en-US" dirty="0" smtClean="0"/>
              <a:t>Next identify at least one of the Science and Engineering Practices that you will use as well</a:t>
            </a:r>
          </a:p>
          <a:p>
            <a:pPr lvl="1"/>
            <a:r>
              <a:rPr lang="en-US" dirty="0" smtClean="0"/>
              <a:t>Write both the content and process standard into a learning statement for the lesson – this becomes the objective.</a:t>
            </a:r>
            <a:endParaRPr lang="en-US" dirty="0" smtClean="0"/>
          </a:p>
          <a:p>
            <a:endParaRPr lang="en-US" dirty="0"/>
          </a:p>
        </p:txBody>
      </p:sp>
    </p:spTree>
    <p:extLst>
      <p:ext uri="{BB962C8B-B14F-4D97-AF65-F5344CB8AC3E}">
        <p14:creationId xmlns:p14="http://schemas.microsoft.com/office/powerpoint/2010/main" val="472302106"/>
      </p:ext>
    </p:extLst>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Wording</a:t>
            </a:r>
            <a:endParaRPr lang="en-US" dirty="0"/>
          </a:p>
        </p:txBody>
      </p:sp>
      <p:sp>
        <p:nvSpPr>
          <p:cNvPr id="3" name="Text Placeholder 2"/>
          <p:cNvSpPr>
            <a:spLocks noGrp="1"/>
          </p:cNvSpPr>
          <p:nvPr>
            <p:ph type="body" idx="1"/>
          </p:nvPr>
        </p:nvSpPr>
        <p:spPr>
          <a:xfrm>
            <a:off x="1041400" y="2768600"/>
            <a:ext cx="4579376" cy="5715000"/>
          </a:xfrm>
        </p:spPr>
        <p:txBody>
          <a:bodyPr>
            <a:normAutofit fontScale="77500" lnSpcReduction="20000"/>
          </a:bodyPr>
          <a:lstStyle/>
          <a:p>
            <a:endParaRPr lang="en-US" dirty="0" smtClean="0"/>
          </a:p>
          <a:p>
            <a:r>
              <a:rPr lang="en-US" dirty="0" smtClean="0"/>
              <a:t>Ambiguous </a:t>
            </a:r>
            <a:r>
              <a:rPr lang="en-US" dirty="0"/>
              <a:t>Words</a:t>
            </a:r>
          </a:p>
          <a:p>
            <a:pPr indent="0">
              <a:buNone/>
            </a:pPr>
            <a:r>
              <a:rPr lang="en-US" dirty="0"/>
              <a:t>	Know</a:t>
            </a:r>
          </a:p>
          <a:p>
            <a:pPr indent="0">
              <a:buNone/>
            </a:pPr>
            <a:r>
              <a:rPr lang="en-US" dirty="0"/>
              <a:t>	Understand</a:t>
            </a:r>
          </a:p>
          <a:p>
            <a:pPr indent="0">
              <a:buNone/>
            </a:pPr>
            <a:r>
              <a:rPr lang="en-US" dirty="0"/>
              <a:t>	Become familiar with</a:t>
            </a:r>
          </a:p>
          <a:p>
            <a:pPr indent="0">
              <a:buNone/>
            </a:pPr>
            <a:r>
              <a:rPr lang="en-US" dirty="0"/>
              <a:t>	Appreciate</a:t>
            </a:r>
          </a:p>
          <a:p>
            <a:pPr indent="0">
              <a:buNone/>
            </a:pPr>
            <a:r>
              <a:rPr lang="en-US" dirty="0"/>
              <a:t>	Learn</a:t>
            </a:r>
          </a:p>
          <a:p>
            <a:pPr indent="0">
              <a:buNone/>
            </a:pPr>
            <a:r>
              <a:rPr lang="en-US" dirty="0"/>
              <a:t>	Grasp the significance of</a:t>
            </a:r>
          </a:p>
          <a:p>
            <a:endParaRPr lang="en-US" dirty="0"/>
          </a:p>
        </p:txBody>
      </p:sp>
      <p:sp>
        <p:nvSpPr>
          <p:cNvPr id="4" name="TextBox 3"/>
          <p:cNvSpPr txBox="1"/>
          <p:nvPr/>
        </p:nvSpPr>
        <p:spPr>
          <a:xfrm>
            <a:off x="6782763" y="2727093"/>
            <a:ext cx="5180637" cy="582313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274320" algn="l" defTabSz="914400" rtl="0" eaLnBrk="1" fontAlgn="auto" latinLnBrk="0" hangingPunct="1">
              <a:lnSpc>
                <a:spcPct val="150000"/>
              </a:lnSpc>
              <a:spcBef>
                <a:spcPct val="20000"/>
              </a:spcBef>
              <a:spcAft>
                <a:spcPts val="0"/>
              </a:spcAft>
              <a:buClrTx/>
              <a:buSzTx/>
              <a:buFont typeface="Wingdings" pitchFamily="2" charset="2"/>
              <a:buChar char="v"/>
              <a:tabLst/>
              <a:defRPr/>
            </a:pPr>
            <a:r>
              <a:rPr lang="en-US" sz="3200" kern="1200" dirty="0">
                <a:solidFill>
                  <a:prstClr val="black"/>
                </a:solidFill>
                <a:latin typeface="Garamond"/>
                <a:ea typeface="+mn-ea"/>
                <a:cs typeface="+mn-cs"/>
              </a:rPr>
              <a:t>Better Words</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Solve</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Identify</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List</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Align</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Identify</a:t>
            </a:r>
          </a:p>
          <a:p>
            <a:pPr marL="0" marR="0" lvl="0" indent="0" algn="l" defTabSz="914400" rtl="0" eaLnBrk="1" fontAlgn="auto" latinLnBrk="0" hangingPunct="1">
              <a:lnSpc>
                <a:spcPct val="150000"/>
              </a:lnSpc>
              <a:spcBef>
                <a:spcPct val="20000"/>
              </a:spcBef>
              <a:spcAft>
                <a:spcPts val="0"/>
              </a:spcAft>
              <a:buClrTx/>
              <a:buSzTx/>
              <a:buFont typeface="Wingdings" pitchFamily="2" charset="2"/>
              <a:buNone/>
              <a:tabLst/>
              <a:defRPr/>
            </a:pPr>
            <a:r>
              <a:rPr lang="en-US" sz="3200" kern="1200" dirty="0">
                <a:solidFill>
                  <a:prstClr val="black"/>
                </a:solidFill>
                <a:latin typeface="Garamond"/>
                <a:ea typeface="+mn-ea"/>
                <a:cs typeface="+mn-cs"/>
              </a:rPr>
              <a:t>	Compare and contrast</a:t>
            </a:r>
          </a:p>
        </p:txBody>
      </p:sp>
    </p:spTree>
    <p:extLst>
      <p:ext uri="{BB962C8B-B14F-4D97-AF65-F5344CB8AC3E}">
        <p14:creationId xmlns:p14="http://schemas.microsoft.com/office/powerpoint/2010/main" val="3081399699"/>
      </p:ext>
    </p:extLst>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Text Placeholder 2"/>
          <p:cNvSpPr>
            <a:spLocks noGrp="1"/>
          </p:cNvSpPr>
          <p:nvPr>
            <p:ph type="body" idx="1"/>
          </p:nvPr>
        </p:nvSpPr>
        <p:spPr>
          <a:xfrm>
            <a:off x="1041400" y="2188481"/>
            <a:ext cx="10922000" cy="6997735"/>
          </a:xfrm>
        </p:spPr>
        <p:txBody>
          <a:bodyPr>
            <a:normAutofit fontScale="55000" lnSpcReduction="20000"/>
          </a:bodyPr>
          <a:lstStyle/>
          <a:p>
            <a:r>
              <a:rPr lang="en-US" dirty="0"/>
              <a:t>Poor examples:</a:t>
            </a:r>
          </a:p>
          <a:p>
            <a:pPr lvl="1"/>
            <a:r>
              <a:rPr lang="en-US" dirty="0"/>
              <a:t>The student will understand chemical reactions.</a:t>
            </a:r>
          </a:p>
          <a:p>
            <a:pPr lvl="1"/>
            <a:r>
              <a:rPr lang="en-US" dirty="0"/>
              <a:t>The learner will demonstrate scientific thinking.</a:t>
            </a:r>
          </a:p>
          <a:p>
            <a:pPr lvl="1"/>
            <a:r>
              <a:rPr lang="en-US" dirty="0"/>
              <a:t>The learner will be able to balance chemical equations.</a:t>
            </a:r>
          </a:p>
          <a:p>
            <a:pPr lvl="1"/>
            <a:r>
              <a:rPr lang="en-US" dirty="0"/>
              <a:t>The student will analyze a physical change.</a:t>
            </a:r>
          </a:p>
          <a:p>
            <a:pPr lvl="1"/>
            <a:r>
              <a:rPr lang="en-US" dirty="0"/>
              <a:t>The learner will complete a worksheet on physical changes.</a:t>
            </a:r>
          </a:p>
          <a:p>
            <a:r>
              <a:rPr lang="en-US" dirty="0"/>
              <a:t>Better examples:</a:t>
            </a:r>
          </a:p>
          <a:p>
            <a:pPr lvl="1"/>
            <a:r>
              <a:rPr lang="en-US" dirty="0"/>
              <a:t>Given a metric ruler, the student will measure the length of common linear objects to the nearest millimeter.</a:t>
            </a:r>
          </a:p>
          <a:p>
            <a:pPr lvl="1"/>
            <a:r>
              <a:rPr lang="en-US" dirty="0"/>
              <a:t>Given simple chemical equations, the student will correctly balance 8 out of 10.</a:t>
            </a:r>
          </a:p>
          <a:p>
            <a:pPr lvl="1"/>
            <a:r>
              <a:rPr lang="en-US" dirty="0"/>
              <a:t>By watching a demonstration, students will use the “evidences of chemical reactions” to identify whether a change is chemical or physical.</a:t>
            </a:r>
          </a:p>
          <a:p>
            <a:endParaRPr lang="en-US" dirty="0"/>
          </a:p>
        </p:txBody>
      </p:sp>
    </p:spTree>
    <p:extLst>
      <p:ext uri="{BB962C8B-B14F-4D97-AF65-F5344CB8AC3E}">
        <p14:creationId xmlns:p14="http://schemas.microsoft.com/office/powerpoint/2010/main" val="4142350105"/>
      </p:ext>
    </p:extLst>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Learning Targets</a:t>
            </a:r>
            <a:endParaRPr lang="en-US" dirty="0"/>
          </a:p>
        </p:txBody>
      </p:sp>
      <p:sp>
        <p:nvSpPr>
          <p:cNvPr id="3" name="Text Placeholder 2"/>
          <p:cNvSpPr>
            <a:spLocks noGrp="1"/>
          </p:cNvSpPr>
          <p:nvPr>
            <p:ph type="body" idx="1"/>
          </p:nvPr>
        </p:nvSpPr>
        <p:spPr>
          <a:xfrm>
            <a:off x="1041400" y="2269535"/>
            <a:ext cx="10922000" cy="6835625"/>
          </a:xfrm>
        </p:spPr>
        <p:txBody>
          <a:bodyPr>
            <a:normAutofit lnSpcReduction="10000"/>
          </a:bodyPr>
          <a:lstStyle/>
          <a:p>
            <a:r>
              <a:rPr lang="en-US" dirty="0"/>
              <a:t>Current trend:  use “learning targets” or “I can</a:t>
            </a:r>
            <a:r>
              <a:rPr lang="is-IS" dirty="0"/>
              <a:t>…”</a:t>
            </a:r>
            <a:r>
              <a:rPr lang="en-US" dirty="0"/>
              <a:t> in instruction.</a:t>
            </a:r>
          </a:p>
          <a:p>
            <a:r>
              <a:rPr lang="en-US" dirty="0"/>
              <a:t>Learning Targets are written in “student friendly” language and are communicated to students at the beginning (and usually reviewed at the end) of the lesson.  (Don’t just write them and hope students notice!)</a:t>
            </a:r>
          </a:p>
          <a:p>
            <a:r>
              <a:rPr lang="en-US" dirty="0"/>
              <a:t>Learning Objectives can be simplified down – usually to 1-2 learning targets each.</a:t>
            </a:r>
          </a:p>
          <a:p>
            <a:r>
              <a:rPr lang="en-US" dirty="0"/>
              <a:t>Learning targets will look different depending on your grade level!</a:t>
            </a:r>
          </a:p>
          <a:p>
            <a:endParaRPr lang="en-US" dirty="0"/>
          </a:p>
        </p:txBody>
      </p:sp>
    </p:spTree>
    <p:extLst>
      <p:ext uri="{BB962C8B-B14F-4D97-AF65-F5344CB8AC3E}">
        <p14:creationId xmlns:p14="http://schemas.microsoft.com/office/powerpoint/2010/main" val="3411816536"/>
      </p:ext>
    </p:extLst>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266700"/>
            <a:ext cx="10922000" cy="1651598"/>
          </a:xfrm>
        </p:spPr>
        <p:txBody>
          <a:bodyPr/>
          <a:lstStyle/>
          <a:p>
            <a:r>
              <a:rPr lang="en-US" dirty="0" smtClean="0"/>
              <a:t>Examples</a:t>
            </a:r>
            <a:endParaRPr lang="en-US" dirty="0"/>
          </a:p>
        </p:txBody>
      </p:sp>
      <p:sp>
        <p:nvSpPr>
          <p:cNvPr id="3" name="Text Placeholder 2"/>
          <p:cNvSpPr>
            <a:spLocks noGrp="1"/>
          </p:cNvSpPr>
          <p:nvPr>
            <p:ph type="body" idx="1"/>
          </p:nvPr>
        </p:nvSpPr>
        <p:spPr>
          <a:xfrm>
            <a:off x="1041400" y="2269536"/>
            <a:ext cx="10922000" cy="7132826"/>
          </a:xfrm>
        </p:spPr>
        <p:txBody>
          <a:bodyPr>
            <a:normAutofit fontScale="62500" lnSpcReduction="20000"/>
          </a:bodyPr>
          <a:lstStyle/>
          <a:p>
            <a:r>
              <a:rPr lang="en-US" dirty="0"/>
              <a:t>Learning targets:</a:t>
            </a:r>
          </a:p>
          <a:p>
            <a:pPr lvl="1"/>
            <a:r>
              <a:rPr lang="en-US" dirty="0"/>
              <a:t>Given a metric ruler, the student will measure the length of common linear objects to the nearest millimeter.</a:t>
            </a:r>
          </a:p>
          <a:p>
            <a:pPr lvl="2"/>
            <a:r>
              <a:rPr lang="en-US" dirty="0"/>
              <a:t>I can measure items to the nearest millimeter using a ruler.</a:t>
            </a:r>
          </a:p>
          <a:p>
            <a:pPr lvl="1"/>
            <a:r>
              <a:rPr lang="en-US" dirty="0"/>
              <a:t>Given simple chemical equations, the student will correctly balance 8 out of 10.</a:t>
            </a:r>
          </a:p>
          <a:p>
            <a:pPr lvl="2"/>
            <a:r>
              <a:rPr lang="en-US" dirty="0"/>
              <a:t>I can count the number of different kinds of atoms in a formula with subscripts and coefficients.</a:t>
            </a:r>
          </a:p>
          <a:p>
            <a:pPr lvl="2"/>
            <a:r>
              <a:rPr lang="en-US" dirty="0"/>
              <a:t>I can balance chemical equations.</a:t>
            </a:r>
          </a:p>
          <a:p>
            <a:pPr lvl="1"/>
            <a:r>
              <a:rPr lang="en-US" dirty="0"/>
              <a:t>By watching a demonstration, students will use the “evidences of chemical reactions” to identify whether a change is chemical or physical.</a:t>
            </a:r>
          </a:p>
          <a:p>
            <a:pPr lvl="2"/>
            <a:r>
              <a:rPr lang="en-US" dirty="0"/>
              <a:t>I can list the evidences of a chemical reaction.</a:t>
            </a:r>
          </a:p>
          <a:p>
            <a:pPr lvl="2"/>
            <a:r>
              <a:rPr lang="en-US" dirty="0"/>
              <a:t>I can observe a process and determine whether it is physical or chemical.</a:t>
            </a:r>
          </a:p>
          <a:p>
            <a:endParaRPr lang="en-US" dirty="0"/>
          </a:p>
        </p:txBody>
      </p:sp>
    </p:spTree>
    <p:extLst>
      <p:ext uri="{BB962C8B-B14F-4D97-AF65-F5344CB8AC3E}">
        <p14:creationId xmlns:p14="http://schemas.microsoft.com/office/powerpoint/2010/main" val="3953509131"/>
      </p:ext>
    </p:extLst>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266700"/>
            <a:ext cx="10922000" cy="1867744"/>
          </a:xfrm>
        </p:spPr>
        <p:txBody>
          <a:bodyPr/>
          <a:lstStyle/>
          <a:p>
            <a:r>
              <a:rPr lang="en-US" dirty="0" smtClean="0"/>
              <a:t>Rationale</a:t>
            </a:r>
            <a:endParaRPr lang="en-US" dirty="0"/>
          </a:p>
        </p:txBody>
      </p:sp>
      <p:sp>
        <p:nvSpPr>
          <p:cNvPr id="3" name="Text Placeholder 2"/>
          <p:cNvSpPr>
            <a:spLocks noGrp="1"/>
          </p:cNvSpPr>
          <p:nvPr>
            <p:ph type="body" idx="1"/>
          </p:nvPr>
        </p:nvSpPr>
        <p:spPr>
          <a:xfrm>
            <a:off x="1041400" y="2768600"/>
            <a:ext cx="10922000" cy="6444634"/>
          </a:xfrm>
        </p:spPr>
        <p:txBody>
          <a:bodyPr>
            <a:normAutofit fontScale="92500" lnSpcReduction="10000"/>
          </a:bodyPr>
          <a:lstStyle/>
          <a:p>
            <a:pPr marL="377825" lvl="0" indent="-377825" defTabSz="496570">
              <a:spcBef>
                <a:spcPts val="2700"/>
              </a:spcBef>
              <a:defRPr sz="1800">
                <a:solidFill>
                  <a:srgbClr val="000000"/>
                </a:solidFill>
              </a:defRPr>
            </a:pPr>
            <a:r>
              <a:rPr lang="en-US" sz="3060" dirty="0"/>
              <a:t>Describe suggestions and research-based best practices for teaching the specific content in your lesson.  This should not be generic information that could be applied to any lesson.</a:t>
            </a:r>
          </a:p>
          <a:p>
            <a:pPr marL="377825" lvl="0" indent="-377825" defTabSz="496570">
              <a:spcBef>
                <a:spcPts val="2700"/>
              </a:spcBef>
              <a:defRPr sz="1800">
                <a:solidFill>
                  <a:srgbClr val="000000"/>
                </a:solidFill>
              </a:defRPr>
            </a:pPr>
            <a:r>
              <a:rPr lang="en-US" sz="3060" dirty="0"/>
              <a:t>Sources for research-based practices for Math.</a:t>
            </a:r>
          </a:p>
          <a:p>
            <a:pPr marL="755650" lvl="1" indent="-377825" defTabSz="496570">
              <a:spcBef>
                <a:spcPts val="2700"/>
              </a:spcBef>
              <a:defRPr sz="1800">
                <a:solidFill>
                  <a:srgbClr val="000000"/>
                </a:solidFill>
              </a:defRPr>
            </a:pPr>
            <a:r>
              <a:rPr lang="en-US" sz="3060" dirty="0"/>
              <a:t>K-8 Common Core Flipbook</a:t>
            </a:r>
          </a:p>
          <a:p>
            <a:pPr marL="755650" lvl="1" indent="-377825" defTabSz="496570">
              <a:spcBef>
                <a:spcPts val="2700"/>
              </a:spcBef>
              <a:defRPr sz="1800">
                <a:solidFill>
                  <a:srgbClr val="000000"/>
                </a:solidFill>
              </a:defRPr>
            </a:pPr>
            <a:r>
              <a:rPr lang="en-US" sz="3060" dirty="0" err="1"/>
              <a:t>VandeWalle</a:t>
            </a:r>
            <a:r>
              <a:rPr lang="en-US" sz="3060" dirty="0"/>
              <a:t> Math Textbook </a:t>
            </a:r>
          </a:p>
          <a:p>
            <a:pPr marL="755650" lvl="1" indent="-377825" defTabSz="496570">
              <a:spcBef>
                <a:spcPts val="2700"/>
              </a:spcBef>
              <a:defRPr sz="1800">
                <a:solidFill>
                  <a:srgbClr val="000000"/>
                </a:solidFill>
              </a:defRPr>
            </a:pPr>
            <a:r>
              <a:rPr lang="en-US" sz="3060" dirty="0"/>
              <a:t>Possibly use a basic online search but be alert to the source</a:t>
            </a:r>
            <a:r>
              <a:rPr lang="en-US" sz="3060" dirty="0" smtClean="0"/>
              <a:t>.</a:t>
            </a:r>
          </a:p>
          <a:p>
            <a:pPr marL="311150" indent="-377825" defTabSz="496570">
              <a:spcBef>
                <a:spcPts val="2700"/>
              </a:spcBef>
              <a:defRPr sz="1800">
                <a:solidFill>
                  <a:srgbClr val="000000"/>
                </a:solidFill>
              </a:defRPr>
            </a:pPr>
            <a:r>
              <a:rPr lang="en-US" sz="3060" dirty="0" smtClean="0"/>
              <a:t>For Science</a:t>
            </a:r>
          </a:p>
          <a:p>
            <a:pPr marL="755650" lvl="1" indent="-377825" defTabSz="496570">
              <a:spcBef>
                <a:spcPts val="2700"/>
              </a:spcBef>
              <a:defRPr sz="1800">
                <a:solidFill>
                  <a:srgbClr val="000000"/>
                </a:solidFill>
              </a:defRPr>
            </a:pPr>
            <a:r>
              <a:rPr lang="en-US" sz="3060" dirty="0" smtClean="0"/>
              <a:t>Science Formative Assessment Probes</a:t>
            </a:r>
          </a:p>
          <a:p>
            <a:pPr marL="755650" lvl="1" indent="-377825" defTabSz="496570">
              <a:spcBef>
                <a:spcPts val="2700"/>
              </a:spcBef>
              <a:defRPr sz="1800">
                <a:solidFill>
                  <a:srgbClr val="000000"/>
                </a:solidFill>
              </a:defRPr>
            </a:pPr>
            <a:r>
              <a:rPr lang="en-US" sz="3060" dirty="0" smtClean="0"/>
              <a:t>NSTA Learning Center</a:t>
            </a:r>
            <a:endParaRPr lang="en-US" sz="3060" dirty="0"/>
          </a:p>
          <a:p>
            <a:endParaRPr lang="en-US" dirty="0"/>
          </a:p>
        </p:txBody>
      </p:sp>
    </p:spTree>
    <p:extLst>
      <p:ext uri="{BB962C8B-B14F-4D97-AF65-F5344CB8AC3E}">
        <p14:creationId xmlns:p14="http://schemas.microsoft.com/office/powerpoint/2010/main" val="1491048333"/>
      </p:ext>
    </p:extLst>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Rationale for Formal Lesson plans</a:t>
            </a:r>
          </a:p>
        </p:txBody>
      </p:sp>
      <p:sp>
        <p:nvSpPr>
          <p:cNvPr id="57" name="Shape 57"/>
          <p:cNvSpPr>
            <a:spLocks noGrp="1"/>
          </p:cNvSpPr>
          <p:nvPr>
            <p:ph type="body" idx="1"/>
          </p:nvPr>
        </p:nvSpPr>
        <p:spPr>
          <a:prstGeom prst="rect">
            <a:avLst/>
          </a:prstGeom>
        </p:spPr>
        <p:txBody>
          <a:bodyPr/>
          <a:lstStyle/>
          <a:p>
            <a:pPr marL="368934" lvl="0" indent="-368934" defTabSz="484886">
              <a:spcBef>
                <a:spcPts val="2600"/>
              </a:spcBef>
              <a:buBlip>
                <a:blip r:embed="rId2"/>
              </a:buBlip>
              <a:defRPr sz="1800">
                <a:solidFill>
                  <a:srgbClr val="000000"/>
                </a:solidFill>
              </a:defRPr>
            </a:pPr>
            <a:r>
              <a:rPr sz="2988">
                <a:solidFill>
                  <a:srgbClr val="737373"/>
                </a:solidFill>
              </a:rPr>
              <a:t>As a beginning teacher you are juggling many things including:</a:t>
            </a:r>
          </a:p>
          <a:p>
            <a:pPr marL="737869" lvl="1" indent="-368934" defTabSz="484886">
              <a:spcBef>
                <a:spcPts val="2600"/>
              </a:spcBef>
              <a:buBlip>
                <a:blip r:embed="rId2"/>
              </a:buBlip>
              <a:defRPr sz="1800">
                <a:solidFill>
                  <a:srgbClr val="000000"/>
                </a:solidFill>
              </a:defRPr>
            </a:pPr>
            <a:r>
              <a:rPr sz="2988">
                <a:solidFill>
                  <a:srgbClr val="737373"/>
                </a:solidFill>
              </a:rPr>
              <a:t>Pacing</a:t>
            </a:r>
          </a:p>
          <a:p>
            <a:pPr marL="737869" lvl="1" indent="-368934" defTabSz="484886">
              <a:spcBef>
                <a:spcPts val="2600"/>
              </a:spcBef>
              <a:buBlip>
                <a:blip r:embed="rId2"/>
              </a:buBlip>
              <a:defRPr sz="1800">
                <a:solidFill>
                  <a:srgbClr val="000000"/>
                </a:solidFill>
              </a:defRPr>
            </a:pPr>
            <a:r>
              <a:rPr sz="2988">
                <a:solidFill>
                  <a:srgbClr val="737373"/>
                </a:solidFill>
              </a:rPr>
              <a:t>Levels of questions</a:t>
            </a:r>
          </a:p>
          <a:p>
            <a:pPr marL="737869" lvl="1" indent="-368934" defTabSz="484886">
              <a:spcBef>
                <a:spcPts val="2600"/>
              </a:spcBef>
              <a:buBlip>
                <a:blip r:embed="rId2"/>
              </a:buBlip>
              <a:defRPr sz="1800">
                <a:solidFill>
                  <a:srgbClr val="000000"/>
                </a:solidFill>
              </a:defRPr>
            </a:pPr>
            <a:r>
              <a:rPr sz="2988">
                <a:solidFill>
                  <a:srgbClr val="737373"/>
                </a:solidFill>
              </a:rPr>
              <a:t>Assessment</a:t>
            </a:r>
          </a:p>
          <a:p>
            <a:pPr marL="737869" lvl="1" indent="-368934" defTabSz="484886">
              <a:spcBef>
                <a:spcPts val="2600"/>
              </a:spcBef>
              <a:buBlip>
                <a:blip r:embed="rId2"/>
              </a:buBlip>
              <a:defRPr sz="1800">
                <a:solidFill>
                  <a:srgbClr val="000000"/>
                </a:solidFill>
              </a:defRPr>
            </a:pPr>
            <a:r>
              <a:rPr sz="2988">
                <a:solidFill>
                  <a:srgbClr val="737373"/>
                </a:solidFill>
              </a:rPr>
              <a:t>Differentiation</a:t>
            </a:r>
          </a:p>
          <a:p>
            <a:pPr marL="737869" lvl="1" indent="-368934" defTabSz="484886">
              <a:spcBef>
                <a:spcPts val="2600"/>
              </a:spcBef>
              <a:buBlip>
                <a:blip r:embed="rId2"/>
              </a:buBlip>
              <a:defRPr sz="1800">
                <a:solidFill>
                  <a:srgbClr val="000000"/>
                </a:solidFill>
              </a:defRPr>
            </a:pPr>
            <a:r>
              <a:rPr sz="2988">
                <a:solidFill>
                  <a:srgbClr val="737373"/>
                </a:solidFill>
              </a:rPr>
              <a:t>Student engagement</a:t>
            </a:r>
          </a:p>
          <a:p>
            <a:pPr marL="737869" lvl="1" indent="-368934" defTabSz="484886">
              <a:spcBef>
                <a:spcPts val="2600"/>
              </a:spcBef>
              <a:buBlip>
                <a:blip r:embed="rId2"/>
              </a:buBlip>
              <a:defRPr sz="1800">
                <a:solidFill>
                  <a:srgbClr val="000000"/>
                </a:solidFill>
              </a:defRPr>
            </a:pPr>
            <a:r>
              <a:rPr sz="2988">
                <a:solidFill>
                  <a:srgbClr val="737373"/>
                </a:solidFill>
              </a:rPr>
              <a:t>And much, much more!</a:t>
            </a: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266700"/>
            <a:ext cx="10922000" cy="2164945"/>
          </a:xfrm>
        </p:spPr>
        <p:txBody>
          <a:bodyPr/>
          <a:lstStyle/>
          <a:p>
            <a:r>
              <a:rPr lang="en-US" dirty="0" smtClean="0"/>
              <a:t>Common Misconceptions or Difficulties</a:t>
            </a:r>
            <a:endParaRPr lang="en-US" dirty="0"/>
          </a:p>
        </p:txBody>
      </p:sp>
      <p:sp>
        <p:nvSpPr>
          <p:cNvPr id="3" name="Text Placeholder 2"/>
          <p:cNvSpPr>
            <a:spLocks noGrp="1"/>
          </p:cNvSpPr>
          <p:nvPr>
            <p:ph type="body" idx="1"/>
          </p:nvPr>
        </p:nvSpPr>
        <p:spPr>
          <a:xfrm>
            <a:off x="1041400" y="2768599"/>
            <a:ext cx="10922000" cy="6309543"/>
          </a:xfrm>
        </p:spPr>
        <p:txBody>
          <a:bodyPr>
            <a:normAutofit fontScale="92500" lnSpcReduction="10000"/>
          </a:bodyPr>
          <a:lstStyle/>
          <a:p>
            <a:pPr marL="355600" lvl="0" indent="-355600" defTabSz="467359">
              <a:spcBef>
                <a:spcPts val="2500"/>
              </a:spcBef>
              <a:defRPr sz="1800">
                <a:solidFill>
                  <a:srgbClr val="000000"/>
                </a:solidFill>
              </a:defRPr>
            </a:pPr>
            <a:r>
              <a:rPr lang="en-US" sz="2880" dirty="0"/>
              <a:t>What are some common areas in which students are likely to have misconceptions or difficulties pertaining to the specific content that you are teaching?</a:t>
            </a:r>
          </a:p>
          <a:p>
            <a:pPr marL="355600" lvl="0" indent="-355600" defTabSz="467359">
              <a:spcBef>
                <a:spcPts val="2500"/>
              </a:spcBef>
              <a:defRPr sz="1800">
                <a:solidFill>
                  <a:srgbClr val="000000"/>
                </a:solidFill>
              </a:defRPr>
            </a:pPr>
            <a:r>
              <a:rPr lang="en-US" sz="2880" dirty="0"/>
              <a:t>Sources for common misconceptions in math.</a:t>
            </a:r>
          </a:p>
          <a:p>
            <a:pPr marL="711200" lvl="1" indent="-355600" defTabSz="467359">
              <a:spcBef>
                <a:spcPts val="2500"/>
              </a:spcBef>
              <a:defRPr sz="1800">
                <a:solidFill>
                  <a:srgbClr val="000000"/>
                </a:solidFill>
              </a:defRPr>
            </a:pPr>
            <a:r>
              <a:rPr lang="en-US" sz="2880" dirty="0"/>
              <a:t>K-8Common Core Flipbook</a:t>
            </a:r>
          </a:p>
          <a:p>
            <a:pPr marL="711200" lvl="1" indent="-355600" defTabSz="467359">
              <a:spcBef>
                <a:spcPts val="2500"/>
              </a:spcBef>
              <a:defRPr sz="1800">
                <a:solidFill>
                  <a:srgbClr val="000000"/>
                </a:solidFill>
              </a:defRPr>
            </a:pPr>
            <a:r>
              <a:rPr lang="en-US" sz="2880" dirty="0" err="1"/>
              <a:t>VandeWalle</a:t>
            </a:r>
            <a:r>
              <a:rPr lang="en-US" sz="2880" dirty="0"/>
              <a:t> Math Textbook</a:t>
            </a:r>
          </a:p>
          <a:p>
            <a:pPr marL="711200" lvl="1" indent="-355600" defTabSz="467359">
              <a:spcBef>
                <a:spcPts val="2500"/>
              </a:spcBef>
              <a:defRPr sz="1800">
                <a:solidFill>
                  <a:srgbClr val="000000"/>
                </a:solidFill>
              </a:defRPr>
            </a:pPr>
            <a:r>
              <a:rPr lang="en-US" sz="2880" dirty="0"/>
              <a:t>Possibly use a basic online search but be alert to the source.</a:t>
            </a:r>
          </a:p>
          <a:p>
            <a:pPr marL="311150" indent="-377825" defTabSz="496570">
              <a:spcBef>
                <a:spcPts val="2700"/>
              </a:spcBef>
              <a:defRPr sz="1800">
                <a:solidFill>
                  <a:srgbClr val="000000"/>
                </a:solidFill>
              </a:defRPr>
            </a:pPr>
            <a:r>
              <a:rPr lang="en-US" sz="3060" dirty="0"/>
              <a:t>For Science</a:t>
            </a:r>
          </a:p>
          <a:p>
            <a:pPr marL="755650" lvl="1" indent="-377825" defTabSz="496570">
              <a:spcBef>
                <a:spcPts val="2700"/>
              </a:spcBef>
              <a:defRPr sz="1800">
                <a:solidFill>
                  <a:srgbClr val="000000"/>
                </a:solidFill>
              </a:defRPr>
            </a:pPr>
            <a:r>
              <a:rPr lang="en-US" sz="3060" dirty="0"/>
              <a:t>Science Formative Assessment Probes</a:t>
            </a:r>
          </a:p>
          <a:p>
            <a:pPr marL="755650" lvl="1" indent="-377825" defTabSz="496570">
              <a:spcBef>
                <a:spcPts val="2700"/>
              </a:spcBef>
              <a:defRPr sz="1800">
                <a:solidFill>
                  <a:srgbClr val="000000"/>
                </a:solidFill>
              </a:defRPr>
            </a:pPr>
            <a:r>
              <a:rPr lang="en-US" sz="3060" dirty="0"/>
              <a:t>NSTA Learning Center</a:t>
            </a:r>
          </a:p>
          <a:p>
            <a:endParaRPr lang="en-US" dirty="0"/>
          </a:p>
        </p:txBody>
      </p:sp>
    </p:spTree>
    <p:extLst>
      <p:ext uri="{BB962C8B-B14F-4D97-AF65-F5344CB8AC3E}">
        <p14:creationId xmlns:p14="http://schemas.microsoft.com/office/powerpoint/2010/main" val="3247064570"/>
      </p:ext>
    </p:extLst>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Shape 59"/>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Why should you plan?</a:t>
            </a:r>
          </a:p>
        </p:txBody>
      </p:sp>
      <p:sp>
        <p:nvSpPr>
          <p:cNvPr id="60" name="Shape 60"/>
          <p:cNvSpPr>
            <a:spLocks noGrp="1"/>
          </p:cNvSpPr>
          <p:nvPr>
            <p:ph type="body" idx="1"/>
          </p:nvPr>
        </p:nvSpPr>
        <p:spPr>
          <a:prstGeom prst="rect">
            <a:avLst/>
          </a:prstGeom>
        </p:spPr>
        <p:txBody>
          <a:bodyPr/>
          <a:lstStyle/>
          <a:p>
            <a:pPr lvl="0">
              <a:buBlip>
                <a:blip r:embed="rId2"/>
              </a:buBlip>
              <a:defRPr sz="1800">
                <a:solidFill>
                  <a:srgbClr val="000000"/>
                </a:solidFill>
              </a:defRPr>
            </a:pPr>
            <a:r>
              <a:rPr sz="3600">
                <a:solidFill>
                  <a:srgbClr val="737373"/>
                </a:solidFill>
              </a:rPr>
              <a:t>Accountability to standards</a:t>
            </a:r>
          </a:p>
          <a:p>
            <a:pPr lvl="0">
              <a:buBlip>
                <a:blip r:embed="rId2"/>
              </a:buBlip>
              <a:defRPr sz="1800">
                <a:solidFill>
                  <a:srgbClr val="000000"/>
                </a:solidFill>
              </a:defRPr>
            </a:pPr>
            <a:r>
              <a:rPr sz="3600">
                <a:solidFill>
                  <a:srgbClr val="737373"/>
                </a:solidFill>
              </a:rPr>
              <a:t>Self-confidence (planning = power)</a:t>
            </a:r>
          </a:p>
          <a:p>
            <a:pPr lvl="0">
              <a:buBlip>
                <a:blip r:embed="rId2"/>
              </a:buBlip>
              <a:defRPr sz="1800">
                <a:solidFill>
                  <a:srgbClr val="000000"/>
                </a:solidFill>
              </a:defRPr>
            </a:pPr>
            <a:r>
              <a:rPr sz="3600">
                <a:solidFill>
                  <a:srgbClr val="737373"/>
                </a:solidFill>
              </a:rPr>
              <a:t>Anticipate possible misconceptions and other student difficulties</a:t>
            </a:r>
          </a:p>
          <a:p>
            <a:pPr lvl="0">
              <a:buBlip>
                <a:blip r:embed="rId2"/>
              </a:buBlip>
              <a:defRPr sz="1800">
                <a:solidFill>
                  <a:srgbClr val="000000"/>
                </a:solidFill>
              </a:defRPr>
            </a:pPr>
            <a:r>
              <a:rPr sz="3600">
                <a:solidFill>
                  <a:srgbClr val="737373"/>
                </a:solidFill>
              </a:rPr>
              <a:t>Prepare to use research-based best practices that have been shown to improve student achievement</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Things to consider</a:t>
            </a:r>
          </a:p>
        </p:txBody>
      </p:sp>
      <p:sp>
        <p:nvSpPr>
          <p:cNvPr id="63" name="Shape 63"/>
          <p:cNvSpPr>
            <a:spLocks noGrp="1"/>
          </p:cNvSpPr>
          <p:nvPr>
            <p:ph type="body" idx="1"/>
          </p:nvPr>
        </p:nvSpPr>
        <p:spPr>
          <a:prstGeom prst="rect">
            <a:avLst/>
          </a:prstGeom>
        </p:spPr>
        <p:txBody>
          <a:bodyPr/>
          <a:lstStyle/>
          <a:p>
            <a:pPr lvl="0">
              <a:buBlip>
                <a:blip r:embed="rId2"/>
              </a:buBlip>
              <a:defRPr sz="1800">
                <a:solidFill>
                  <a:srgbClr val="000000"/>
                </a:solidFill>
              </a:defRPr>
            </a:pPr>
            <a:r>
              <a:rPr sz="3600">
                <a:solidFill>
                  <a:srgbClr val="737373"/>
                </a:solidFill>
              </a:rPr>
              <a:t>Student abilities, experiences, interests</a:t>
            </a:r>
          </a:p>
          <a:p>
            <a:pPr lvl="0">
              <a:buBlip>
                <a:blip r:embed="rId2"/>
              </a:buBlip>
              <a:defRPr sz="1800">
                <a:solidFill>
                  <a:srgbClr val="000000"/>
                </a:solidFill>
              </a:defRPr>
            </a:pPr>
            <a:r>
              <a:rPr sz="3600">
                <a:solidFill>
                  <a:srgbClr val="737373"/>
                </a:solidFill>
              </a:rPr>
              <a:t>Current student knowledge about the content</a:t>
            </a:r>
          </a:p>
          <a:p>
            <a:pPr lvl="0">
              <a:buBlip>
                <a:blip r:embed="rId2"/>
              </a:buBlip>
              <a:defRPr sz="1800">
                <a:solidFill>
                  <a:srgbClr val="000000"/>
                </a:solidFill>
              </a:defRPr>
            </a:pPr>
            <a:r>
              <a:rPr sz="3600">
                <a:solidFill>
                  <a:srgbClr val="737373"/>
                </a:solidFill>
              </a:rPr>
              <a:t>How will you provide opportunities to allow students to develop </a:t>
            </a:r>
            <a:r>
              <a:rPr sz="3600" b="1">
                <a:solidFill>
                  <a:srgbClr val="737373"/>
                </a:solidFill>
              </a:rPr>
              <a:t>conceptual understanding</a:t>
            </a:r>
            <a:r>
              <a:rPr sz="3600">
                <a:solidFill>
                  <a:srgbClr val="737373"/>
                </a:solidFill>
              </a:rPr>
              <a:t> of the content and use </a:t>
            </a:r>
            <a:r>
              <a:rPr sz="3600" b="1">
                <a:solidFill>
                  <a:srgbClr val="737373"/>
                </a:solidFill>
              </a:rPr>
              <a:t>academic language</a:t>
            </a:r>
            <a:r>
              <a:rPr sz="3600">
                <a:solidFill>
                  <a:srgbClr val="737373"/>
                </a:solidFill>
              </a:rPr>
              <a:t>?</a:t>
            </a:r>
          </a:p>
          <a:p>
            <a:pPr lvl="0">
              <a:buBlip>
                <a:blip r:embed="rId2"/>
              </a:buBlip>
              <a:defRPr sz="1800">
                <a:solidFill>
                  <a:srgbClr val="000000"/>
                </a:solidFill>
              </a:defRPr>
            </a:pPr>
            <a:r>
              <a:rPr sz="3600">
                <a:solidFill>
                  <a:srgbClr val="737373"/>
                </a:solidFill>
              </a:rPr>
              <a:t>How will you collect evidence to show that students have mastered the content?</a:t>
            </a: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How can I manage this everyday?</a:t>
            </a:r>
          </a:p>
        </p:txBody>
      </p:sp>
      <p:sp>
        <p:nvSpPr>
          <p:cNvPr id="66" name="Shape 66"/>
          <p:cNvSpPr>
            <a:spLocks noGrp="1"/>
          </p:cNvSpPr>
          <p:nvPr>
            <p:ph type="body" idx="1"/>
          </p:nvPr>
        </p:nvSpPr>
        <p:spPr>
          <a:prstGeom prst="rect">
            <a:avLst/>
          </a:prstGeom>
        </p:spPr>
        <p:txBody>
          <a:bodyPr/>
          <a:lstStyle/>
          <a:p>
            <a:pPr lvl="0">
              <a:buBlip>
                <a:blip r:embed="rId2"/>
              </a:buBlip>
              <a:defRPr sz="1800">
                <a:solidFill>
                  <a:srgbClr val="000000"/>
                </a:solidFill>
              </a:defRPr>
            </a:pPr>
            <a:r>
              <a:rPr sz="3600">
                <a:solidFill>
                  <a:srgbClr val="737373"/>
                </a:solidFill>
              </a:rPr>
              <a:t>Don’t worry! You don’t have to write FORMAL lesson plans everyday.  </a:t>
            </a:r>
          </a:p>
          <a:p>
            <a:pPr lvl="0">
              <a:buBlip>
                <a:blip r:embed="rId2"/>
              </a:buBlip>
              <a:defRPr sz="1800">
                <a:solidFill>
                  <a:srgbClr val="000000"/>
                </a:solidFill>
              </a:defRPr>
            </a:pPr>
            <a:r>
              <a:rPr sz="3600">
                <a:solidFill>
                  <a:srgbClr val="737373"/>
                </a:solidFill>
              </a:rPr>
              <a:t>You will need to consider many of these aspects on a daily basis but as you gain more experience these become part of your </a:t>
            </a:r>
            <a:r>
              <a:rPr sz="3600" b="1">
                <a:solidFill>
                  <a:srgbClr val="737373"/>
                </a:solidFill>
              </a:rPr>
              <a:t>pedagogical content knowledge</a:t>
            </a:r>
            <a:r>
              <a:rPr sz="3600">
                <a:solidFill>
                  <a:srgbClr val="737373"/>
                </a:solidFill>
              </a:rPr>
              <a:t> (PCK) that you can draw upon at will.</a:t>
            </a:r>
          </a:p>
        </p:txBody>
      </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Shape 68"/>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TTU Lesson Planning Template</a:t>
            </a:r>
          </a:p>
        </p:txBody>
      </p:sp>
      <p:sp>
        <p:nvSpPr>
          <p:cNvPr id="69" name="Shape 69"/>
          <p:cNvSpPr>
            <a:spLocks noGrp="1"/>
          </p:cNvSpPr>
          <p:nvPr>
            <p:ph type="body" idx="1"/>
          </p:nvPr>
        </p:nvSpPr>
        <p:spPr>
          <a:prstGeom prst="rect">
            <a:avLst/>
          </a:prstGeom>
        </p:spPr>
        <p:txBody>
          <a:bodyPr/>
          <a:lstStyle/>
          <a:p>
            <a:pPr marL="222250" lvl="0" indent="-222250" defTabSz="292100">
              <a:spcBef>
                <a:spcPts val="1600"/>
              </a:spcBef>
              <a:buBlip>
                <a:blip r:embed="rId2"/>
              </a:buBlip>
              <a:defRPr sz="1800">
                <a:solidFill>
                  <a:srgbClr val="000000"/>
                </a:solidFill>
              </a:defRPr>
            </a:pPr>
            <a:r>
              <a:rPr>
                <a:solidFill>
                  <a:srgbClr val="737373"/>
                </a:solidFill>
              </a:rPr>
              <a:t>Common Core State Standards or State Standards</a:t>
            </a:r>
          </a:p>
          <a:p>
            <a:pPr marL="222250" lvl="0" indent="-222250" defTabSz="292100">
              <a:spcBef>
                <a:spcPts val="1600"/>
              </a:spcBef>
              <a:buBlip>
                <a:blip r:embed="rId2"/>
              </a:buBlip>
              <a:defRPr sz="1800">
                <a:solidFill>
                  <a:srgbClr val="000000"/>
                </a:solidFill>
              </a:defRPr>
            </a:pPr>
            <a:r>
              <a:rPr>
                <a:solidFill>
                  <a:srgbClr val="737373"/>
                </a:solidFill>
              </a:rPr>
              <a:t>Central Focus of Unit/Learning Segment</a:t>
            </a:r>
          </a:p>
          <a:p>
            <a:pPr marL="222250" lvl="0" indent="-222250" defTabSz="292100">
              <a:spcBef>
                <a:spcPts val="1600"/>
              </a:spcBef>
              <a:buBlip>
                <a:blip r:embed="rId2"/>
              </a:buBlip>
              <a:defRPr sz="1800">
                <a:solidFill>
                  <a:srgbClr val="000000"/>
                </a:solidFill>
              </a:defRPr>
            </a:pPr>
            <a:r>
              <a:rPr>
                <a:solidFill>
                  <a:srgbClr val="737373"/>
                </a:solidFill>
              </a:rPr>
              <a:t>Lesson Objectives</a:t>
            </a:r>
          </a:p>
          <a:p>
            <a:pPr marL="222250" lvl="0" indent="-222250" defTabSz="292100">
              <a:spcBef>
                <a:spcPts val="1600"/>
              </a:spcBef>
              <a:buBlip>
                <a:blip r:embed="rId2"/>
              </a:buBlip>
              <a:defRPr sz="1800">
                <a:solidFill>
                  <a:srgbClr val="000000"/>
                </a:solidFill>
              </a:defRPr>
            </a:pPr>
            <a:r>
              <a:rPr>
                <a:solidFill>
                  <a:srgbClr val="737373"/>
                </a:solidFill>
              </a:rPr>
              <a:t>Language Demands</a:t>
            </a:r>
          </a:p>
          <a:p>
            <a:pPr marL="222250" lvl="0" indent="-222250" defTabSz="292100">
              <a:spcBef>
                <a:spcPts val="1600"/>
              </a:spcBef>
              <a:buBlip>
                <a:blip r:embed="rId2"/>
              </a:buBlip>
              <a:defRPr sz="1800">
                <a:solidFill>
                  <a:srgbClr val="000000"/>
                </a:solidFill>
              </a:defRPr>
            </a:pPr>
            <a:r>
              <a:rPr>
                <a:solidFill>
                  <a:srgbClr val="737373"/>
                </a:solidFill>
              </a:rPr>
              <a:t>Materials/Resources</a:t>
            </a:r>
          </a:p>
          <a:p>
            <a:pPr marL="222250" lvl="0" indent="-222250" defTabSz="292100">
              <a:spcBef>
                <a:spcPts val="1600"/>
              </a:spcBef>
              <a:buBlip>
                <a:blip r:embed="rId2"/>
              </a:buBlip>
              <a:defRPr sz="1800">
                <a:solidFill>
                  <a:srgbClr val="000000"/>
                </a:solidFill>
              </a:defRPr>
            </a:pPr>
            <a:r>
              <a:rPr>
                <a:solidFill>
                  <a:srgbClr val="737373"/>
                </a:solidFill>
              </a:rPr>
              <a:t>Assessment/Evaluation Criteria</a:t>
            </a:r>
          </a:p>
          <a:p>
            <a:pPr marL="222250" lvl="0" indent="-222250" defTabSz="292100">
              <a:spcBef>
                <a:spcPts val="1600"/>
              </a:spcBef>
              <a:buBlip>
                <a:blip r:embed="rId2"/>
              </a:buBlip>
              <a:defRPr sz="1800">
                <a:solidFill>
                  <a:srgbClr val="000000"/>
                </a:solidFill>
              </a:defRPr>
            </a:pPr>
            <a:r>
              <a:rPr>
                <a:solidFill>
                  <a:srgbClr val="737373"/>
                </a:solidFill>
              </a:rPr>
              <a:t>Instruction</a:t>
            </a:r>
          </a:p>
          <a:p>
            <a:pPr marL="222250" lvl="0" indent="-222250" defTabSz="292100">
              <a:spcBef>
                <a:spcPts val="1600"/>
              </a:spcBef>
              <a:buBlip>
                <a:blip r:embed="rId2"/>
              </a:buBlip>
              <a:defRPr sz="1800">
                <a:solidFill>
                  <a:srgbClr val="000000"/>
                </a:solidFill>
              </a:defRPr>
            </a:pPr>
            <a:r>
              <a:rPr>
                <a:solidFill>
                  <a:srgbClr val="737373"/>
                </a:solidFill>
              </a:rPr>
              <a:t>Adaptations to Meet Individual Needs</a:t>
            </a:r>
          </a:p>
          <a:p>
            <a:pPr marL="222250" lvl="0" indent="-222250" defTabSz="292100">
              <a:spcBef>
                <a:spcPts val="1600"/>
              </a:spcBef>
              <a:buBlip>
                <a:blip r:embed="rId2"/>
              </a:buBlip>
              <a:defRPr sz="1800">
                <a:solidFill>
                  <a:srgbClr val="000000"/>
                </a:solidFill>
              </a:defRPr>
            </a:pPr>
            <a:r>
              <a:rPr>
                <a:solidFill>
                  <a:srgbClr val="737373"/>
                </a:solidFill>
              </a:rPr>
              <a:t>Management/Safety Issues</a:t>
            </a:r>
          </a:p>
          <a:p>
            <a:pPr marL="222250" lvl="0" indent="-222250" defTabSz="292100">
              <a:spcBef>
                <a:spcPts val="1600"/>
              </a:spcBef>
              <a:buBlip>
                <a:blip r:embed="rId2"/>
              </a:buBlip>
              <a:defRPr sz="1800">
                <a:solidFill>
                  <a:srgbClr val="000000"/>
                </a:solidFill>
              </a:defRPr>
            </a:pPr>
            <a:r>
              <a:rPr>
                <a:solidFill>
                  <a:srgbClr val="737373"/>
                </a:solidFill>
              </a:rPr>
              <a:t>Rationale/Theoretical Reasoning</a:t>
            </a:r>
          </a:p>
          <a:p>
            <a:pPr marL="222250" lvl="0" indent="-222250" defTabSz="292100">
              <a:spcBef>
                <a:spcPts val="1600"/>
              </a:spcBef>
              <a:buBlip>
                <a:blip r:embed="rId2"/>
              </a:buBlip>
              <a:defRPr sz="1800">
                <a:solidFill>
                  <a:srgbClr val="000000"/>
                </a:solidFill>
              </a:defRPr>
            </a:pPr>
            <a:r>
              <a:rPr>
                <a:solidFill>
                  <a:srgbClr val="737373"/>
                </a:solidFill>
              </a:rPr>
              <a:t>References</a:t>
            </a:r>
          </a:p>
          <a:p>
            <a:pPr marL="222250" lvl="0" indent="-222250" defTabSz="292100">
              <a:spcBef>
                <a:spcPts val="1600"/>
              </a:spcBef>
              <a:buBlip>
                <a:blip r:embed="rId2"/>
              </a:buBlip>
              <a:defRPr sz="1800">
                <a:solidFill>
                  <a:srgbClr val="000000"/>
                </a:solidFill>
              </a:defRPr>
            </a:pPr>
            <a:r>
              <a:rPr>
                <a:solidFill>
                  <a:srgbClr val="737373"/>
                </a:solidFill>
              </a:rPr>
              <a:t>Reflections/Future Modifications</a:t>
            </a: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a:spLocks noGrp="1"/>
          </p:cNvSpPr>
          <p:nvPr>
            <p:ph type="title"/>
          </p:nvPr>
        </p:nvSpPr>
        <p:spPr>
          <a:prstGeom prst="rect">
            <a:avLst/>
          </a:prstGeom>
        </p:spPr>
        <p:txBody>
          <a:bodyPr/>
          <a:lstStyle>
            <a:lvl1pPr defTabSz="438150">
              <a:defRPr sz="5400"/>
            </a:lvl1pPr>
          </a:lstStyle>
          <a:p>
            <a:pPr lvl="0">
              <a:defRPr sz="1800">
                <a:solidFill>
                  <a:srgbClr val="000000"/>
                </a:solidFill>
              </a:defRPr>
            </a:pPr>
            <a:r>
              <a:rPr sz="5400">
                <a:solidFill>
                  <a:srgbClr val="558AAB"/>
                </a:solidFill>
              </a:rPr>
              <a:t>Common Core State Standards or State Standards</a:t>
            </a:r>
          </a:p>
        </p:txBody>
      </p:sp>
      <p:sp>
        <p:nvSpPr>
          <p:cNvPr id="72" name="Shape 72"/>
          <p:cNvSpPr>
            <a:spLocks noGrp="1"/>
          </p:cNvSpPr>
          <p:nvPr>
            <p:ph type="body" idx="1"/>
          </p:nvPr>
        </p:nvSpPr>
        <p:spPr>
          <a:prstGeom prst="rect">
            <a:avLst/>
          </a:prstGeom>
        </p:spPr>
        <p:txBody>
          <a:bodyPr/>
          <a:lstStyle/>
          <a:p>
            <a:pPr marL="248920" lvl="0" indent="-248920" defTabSz="327152">
              <a:spcBef>
                <a:spcPts val="1700"/>
              </a:spcBef>
              <a:buBlip>
                <a:blip r:embed="rId2"/>
              </a:buBlip>
              <a:defRPr sz="1800">
                <a:solidFill>
                  <a:srgbClr val="000000"/>
                </a:solidFill>
              </a:defRPr>
            </a:pPr>
            <a:r>
              <a:rPr sz="2016"/>
              <a:t>Common Core State Standards for Math </a:t>
            </a:r>
            <a:r>
              <a:rPr sz="2016" u="sng">
                <a:hlinkClick r:id="rId3"/>
              </a:rPr>
              <a:t>http://www.corestandards.org/Math/</a:t>
            </a:r>
            <a:r>
              <a:rPr sz="2016"/>
              <a:t> </a:t>
            </a:r>
          </a:p>
          <a:p>
            <a:pPr marL="248920" lvl="0" indent="-248920" defTabSz="327152">
              <a:spcBef>
                <a:spcPts val="1700"/>
              </a:spcBef>
              <a:buBlip>
                <a:blip r:embed="rId2"/>
              </a:buBlip>
              <a:defRPr sz="1800">
                <a:solidFill>
                  <a:srgbClr val="000000"/>
                </a:solidFill>
              </a:defRPr>
            </a:pPr>
            <a:r>
              <a:rPr sz="2016">
                <a:solidFill>
                  <a:srgbClr val="737373"/>
                </a:solidFill>
              </a:rPr>
              <a:t>Locate, copy, and paste the most relevant standards for the content area of your lesson.</a:t>
            </a:r>
          </a:p>
          <a:p>
            <a:pPr marL="248920" lvl="0" indent="-248920" defTabSz="327152">
              <a:spcBef>
                <a:spcPts val="1700"/>
              </a:spcBef>
              <a:buBlip>
                <a:blip r:embed="rId2"/>
              </a:buBlip>
              <a:defRPr sz="1800">
                <a:solidFill>
                  <a:srgbClr val="000000"/>
                </a:solidFill>
              </a:defRPr>
            </a:pPr>
            <a:r>
              <a:rPr sz="2016">
                <a:solidFill>
                  <a:srgbClr val="737373"/>
                </a:solidFill>
              </a:rPr>
              <a:t>Include the number and the entire standard. Highlight relevant portion emphasized in this lesson.</a:t>
            </a:r>
          </a:p>
          <a:p>
            <a:pPr marL="248920" lvl="0" indent="-248920" defTabSz="327152">
              <a:spcBef>
                <a:spcPts val="1700"/>
              </a:spcBef>
              <a:buBlip>
                <a:blip r:embed="rId2"/>
              </a:buBlip>
              <a:defRPr sz="1800">
                <a:solidFill>
                  <a:srgbClr val="000000"/>
                </a:solidFill>
              </a:defRPr>
            </a:pPr>
            <a:r>
              <a:rPr sz="2016">
                <a:solidFill>
                  <a:srgbClr val="737373"/>
                </a:solidFill>
              </a:rPr>
              <a:t>Use the </a:t>
            </a:r>
            <a:r>
              <a:rPr sz="2016" b="1">
                <a:solidFill>
                  <a:srgbClr val="737373"/>
                </a:solidFill>
              </a:rPr>
              <a:t>K-8 </a:t>
            </a:r>
            <a:r>
              <a:rPr sz="2016"/>
              <a:t>Common Core Math Flipbooks to</a:t>
            </a:r>
            <a:r>
              <a:rPr sz="2016" b="1"/>
              <a:t> “Unpack” the selected Standard(s)</a:t>
            </a:r>
            <a:endParaRPr sz="2016"/>
          </a:p>
          <a:p>
            <a:pPr marL="497840" lvl="1" indent="-248920" defTabSz="327152">
              <a:spcBef>
                <a:spcPts val="1700"/>
              </a:spcBef>
              <a:buBlip>
                <a:blip r:embed="rId2"/>
              </a:buBlip>
              <a:defRPr sz="1800">
                <a:solidFill>
                  <a:srgbClr val="000000"/>
                </a:solidFill>
              </a:defRPr>
            </a:pPr>
            <a:r>
              <a:rPr sz="2016" u="sng">
                <a:solidFill>
                  <a:srgbClr val="737373"/>
                </a:solidFill>
                <a:hlinkClick r:id="rId4"/>
              </a:rPr>
              <a:t>http://www.katm.org/baker/pages/common-core-resources.php</a:t>
            </a:r>
            <a:r>
              <a:rPr sz="2016"/>
              <a:t> </a:t>
            </a:r>
          </a:p>
          <a:p>
            <a:pPr marL="497840" lvl="1" indent="-248920" defTabSz="327152">
              <a:spcBef>
                <a:spcPts val="1700"/>
              </a:spcBef>
              <a:buBlip>
                <a:blip r:embed="rId2"/>
              </a:buBlip>
              <a:defRPr sz="1800">
                <a:solidFill>
                  <a:srgbClr val="000000"/>
                </a:solidFill>
              </a:defRPr>
            </a:pPr>
            <a:r>
              <a:rPr sz="2016">
                <a:solidFill>
                  <a:srgbClr val="737373"/>
                </a:solidFill>
              </a:rPr>
              <a:t>Locate your selected standard and the cluster in which it is embedded</a:t>
            </a:r>
          </a:p>
          <a:p>
            <a:pPr marL="497840" lvl="1" indent="-248920" defTabSz="327152">
              <a:spcBef>
                <a:spcPts val="1700"/>
              </a:spcBef>
              <a:buBlip>
                <a:blip r:embed="rId2"/>
              </a:buBlip>
              <a:defRPr sz="1800">
                <a:solidFill>
                  <a:srgbClr val="000000"/>
                </a:solidFill>
              </a:defRPr>
            </a:pPr>
            <a:r>
              <a:rPr sz="2016">
                <a:solidFill>
                  <a:srgbClr val="737373"/>
                </a:solidFill>
              </a:rPr>
              <a:t>Review the content as described, suggested instructional strategies, and potential student misconceptions.</a:t>
            </a:r>
          </a:p>
          <a:p>
            <a:pPr marL="497840" lvl="1" indent="-248920" defTabSz="327152">
              <a:spcBef>
                <a:spcPts val="1700"/>
              </a:spcBef>
              <a:buBlip>
                <a:blip r:embed="rId2"/>
              </a:buBlip>
              <a:defRPr sz="1800">
                <a:solidFill>
                  <a:srgbClr val="000000"/>
                </a:solidFill>
              </a:defRPr>
            </a:pPr>
            <a:r>
              <a:rPr sz="2016">
                <a:solidFill>
                  <a:srgbClr val="737373"/>
                </a:solidFill>
              </a:rPr>
              <a:t>Also refer to your selected content in </a:t>
            </a:r>
            <a:r>
              <a:rPr sz="2016"/>
              <a:t>Elementary and Middle School Mathematics: Teaching Developmentally, Eighth Edition by John A. Van de Walle (2013)</a:t>
            </a:r>
          </a:p>
          <a:p>
            <a:pPr marL="497840" lvl="1" indent="-248920" defTabSz="327152">
              <a:spcBef>
                <a:spcPts val="1700"/>
              </a:spcBef>
              <a:buBlip>
                <a:blip r:embed="rId2"/>
              </a:buBlip>
              <a:defRPr sz="1800">
                <a:solidFill>
                  <a:srgbClr val="000000"/>
                </a:solidFill>
              </a:defRPr>
            </a:pPr>
            <a:r>
              <a:rPr sz="2016">
                <a:solidFill>
                  <a:srgbClr val="737373"/>
                </a:solidFill>
              </a:rPr>
              <a:t>Use this information to </a:t>
            </a:r>
            <a:r>
              <a:rPr sz="2016" i="1">
                <a:solidFill>
                  <a:srgbClr val="737373"/>
                </a:solidFill>
              </a:rPr>
              <a:t>plan for academic language, instruction, and assessment</a:t>
            </a:r>
            <a:r>
              <a:rPr sz="2016">
                <a:solidFill>
                  <a:srgbClr val="737373"/>
                </a:solidFill>
              </a:rPr>
              <a:t>.</a:t>
            </a: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Standards</a:t>
            </a:r>
            <a:endParaRPr lang="en-US" dirty="0"/>
          </a:p>
        </p:txBody>
      </p:sp>
      <p:sp>
        <p:nvSpPr>
          <p:cNvPr id="3" name="Text Placeholder 2"/>
          <p:cNvSpPr>
            <a:spLocks noGrp="1"/>
          </p:cNvSpPr>
          <p:nvPr>
            <p:ph type="body" idx="1"/>
          </p:nvPr>
        </p:nvSpPr>
        <p:spPr/>
        <p:txBody>
          <a:bodyPr>
            <a:normAutofit lnSpcReduction="10000"/>
          </a:bodyPr>
          <a:lstStyle/>
          <a:p>
            <a:r>
              <a:rPr lang="en-US" dirty="0" smtClean="0"/>
              <a:t>State Science Standards</a:t>
            </a:r>
          </a:p>
          <a:p>
            <a:r>
              <a:rPr lang="en-US" dirty="0">
                <a:hlinkClick r:id="rId2"/>
              </a:rPr>
              <a:t>https://www.tn.gov/education/article/science-</a:t>
            </a:r>
            <a:r>
              <a:rPr lang="en-US" dirty="0" smtClean="0">
                <a:hlinkClick r:id="rId2"/>
              </a:rPr>
              <a:t>standards</a:t>
            </a:r>
            <a:endParaRPr lang="en-US" dirty="0" smtClean="0"/>
          </a:p>
          <a:p>
            <a:r>
              <a:rPr lang="en-US" dirty="0"/>
              <a:t>A Framework for K-12 Science Education: Practices, Crosscutting Concepts, and Core Ideas (2012</a:t>
            </a:r>
            <a:r>
              <a:rPr lang="en-US" dirty="0" smtClean="0"/>
              <a:t>)</a:t>
            </a:r>
          </a:p>
          <a:p>
            <a:r>
              <a:rPr lang="en-US" dirty="0">
                <a:hlinkClick r:id="rId3"/>
              </a:rPr>
              <a:t>http://www.nap.edu/catalog/13165/a-framework-for-k-12-science-education-practices-crosscutting-</a:t>
            </a:r>
            <a:r>
              <a:rPr lang="en-US" dirty="0" smtClean="0">
                <a:hlinkClick r:id="rId3"/>
              </a:rPr>
              <a:t>concepts</a:t>
            </a:r>
            <a:r>
              <a:rPr lang="en-US" dirty="0" smtClean="0"/>
              <a:t> </a:t>
            </a:r>
            <a:endParaRPr lang="en-US" dirty="0"/>
          </a:p>
        </p:txBody>
      </p:sp>
    </p:spTree>
    <p:extLst>
      <p:ext uri="{BB962C8B-B14F-4D97-AF65-F5344CB8AC3E}">
        <p14:creationId xmlns:p14="http://schemas.microsoft.com/office/powerpoint/2010/main" val="3949222710"/>
      </p:ext>
    </p:extLst>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a:spLocks noGrp="1"/>
          </p:cNvSpPr>
          <p:nvPr>
            <p:ph type="title"/>
          </p:nvPr>
        </p:nvSpPr>
        <p:spPr>
          <a:prstGeom prst="rect">
            <a:avLst/>
          </a:prstGeom>
        </p:spPr>
        <p:txBody>
          <a:bodyPr/>
          <a:lstStyle>
            <a:lvl1pPr defTabSz="438150">
              <a:defRPr sz="5400"/>
            </a:lvl1pPr>
          </a:lstStyle>
          <a:p>
            <a:pPr lvl="0">
              <a:defRPr sz="1800">
                <a:solidFill>
                  <a:srgbClr val="000000"/>
                </a:solidFill>
              </a:defRPr>
            </a:pPr>
            <a:r>
              <a:rPr sz="5400">
                <a:solidFill>
                  <a:srgbClr val="558AAB"/>
                </a:solidFill>
              </a:rPr>
              <a:t>Central Focus of Unit/Learning Segment</a:t>
            </a:r>
          </a:p>
        </p:txBody>
      </p:sp>
      <p:sp>
        <p:nvSpPr>
          <p:cNvPr id="75" name="Shape 75"/>
          <p:cNvSpPr>
            <a:spLocks noGrp="1"/>
          </p:cNvSpPr>
          <p:nvPr>
            <p:ph type="body" idx="1"/>
          </p:nvPr>
        </p:nvSpPr>
        <p:spPr>
          <a:prstGeom prst="rect">
            <a:avLst/>
          </a:prstGeom>
        </p:spPr>
        <p:txBody>
          <a:bodyPr/>
          <a:lstStyle/>
          <a:p>
            <a:pPr lvl="0">
              <a:buBlip>
                <a:blip r:embed="rId2"/>
              </a:buBlip>
              <a:defRPr sz="1800">
                <a:solidFill>
                  <a:srgbClr val="000000"/>
                </a:solidFill>
              </a:defRPr>
            </a:pPr>
            <a:r>
              <a:rPr sz="3600">
                <a:solidFill>
                  <a:srgbClr val="737373"/>
                </a:solidFill>
              </a:rPr>
              <a:t>The </a:t>
            </a:r>
            <a:r>
              <a:rPr sz="3600" u="sng">
                <a:solidFill>
                  <a:srgbClr val="737373"/>
                </a:solidFill>
              </a:rPr>
              <a:t>single instructional theme</a:t>
            </a:r>
            <a:r>
              <a:rPr sz="3600">
                <a:solidFill>
                  <a:srgbClr val="737373"/>
                </a:solidFill>
              </a:rPr>
              <a:t> or </a:t>
            </a:r>
            <a:r>
              <a:rPr sz="3600" u="sng">
                <a:solidFill>
                  <a:srgbClr val="737373"/>
                </a:solidFill>
              </a:rPr>
              <a:t>essential question</a:t>
            </a:r>
            <a:r>
              <a:rPr sz="3600">
                <a:solidFill>
                  <a:srgbClr val="737373"/>
                </a:solidFill>
              </a:rPr>
              <a:t> across the planned learning segment that is aligned with content standards and relevant learning objectives.</a:t>
            </a:r>
          </a:p>
          <a:p>
            <a:pPr lvl="0">
              <a:buBlip>
                <a:blip r:embed="rId2"/>
              </a:buBlip>
              <a:defRPr sz="1800">
                <a:solidFill>
                  <a:srgbClr val="000000"/>
                </a:solidFill>
              </a:defRPr>
            </a:pPr>
            <a:r>
              <a:rPr sz="3600">
                <a:solidFill>
                  <a:srgbClr val="737373"/>
                </a:solidFill>
              </a:rPr>
              <a:t>Math Examples:</a:t>
            </a:r>
          </a:p>
          <a:p>
            <a:pPr lvl="1">
              <a:buBlip>
                <a:blip r:embed="rId2"/>
              </a:buBlip>
              <a:defRPr sz="1800">
                <a:solidFill>
                  <a:srgbClr val="000000"/>
                </a:solidFill>
              </a:defRPr>
            </a:pPr>
            <a:r>
              <a:rPr sz="3600">
                <a:solidFill>
                  <a:srgbClr val="737373"/>
                </a:solidFill>
              </a:rPr>
              <a:t>Primary Grade - Fraction Benchmarks</a:t>
            </a:r>
          </a:p>
          <a:p>
            <a:pPr lvl="1">
              <a:buBlip>
                <a:blip r:embed="rId2"/>
              </a:buBlip>
              <a:defRPr sz="1800">
                <a:solidFill>
                  <a:srgbClr val="000000"/>
                </a:solidFill>
              </a:defRPr>
            </a:pPr>
            <a:r>
              <a:rPr sz="3600">
                <a:solidFill>
                  <a:srgbClr val="737373"/>
                </a:solidFill>
              </a:rPr>
              <a:t>Upper Elementary - Multiplication of Fractions</a:t>
            </a:r>
          </a:p>
        </p:txBody>
      </p:sp>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AB7655"/>
      </a:dk1>
      <a:lt1>
        <a:srgbClr val="558AAB"/>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17</TotalTime>
  <Words>1320</Words>
  <Application>Microsoft Macintosh PowerPoint</Application>
  <PresentationFormat>Custom</PresentationFormat>
  <Paragraphs>152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Blueprint</vt:lpstr>
      <vt:lpstr>Formal Lesson Planning</vt:lpstr>
      <vt:lpstr>Rationale for Formal Lesson plans</vt:lpstr>
      <vt:lpstr>Why should you plan?</vt:lpstr>
      <vt:lpstr>Things to consider</vt:lpstr>
      <vt:lpstr>How can I manage this everyday?</vt:lpstr>
      <vt:lpstr>TTU Lesson Planning Template</vt:lpstr>
      <vt:lpstr>Common Core State Standards or State Standards</vt:lpstr>
      <vt:lpstr>Science Standards</vt:lpstr>
      <vt:lpstr>Central Focus of Unit/Learning Segment</vt:lpstr>
      <vt:lpstr>Instructional Objectives</vt:lpstr>
      <vt:lpstr>Three Domains</vt:lpstr>
      <vt:lpstr>Lesson Objectives</vt:lpstr>
      <vt:lpstr>Writing Objectives</vt:lpstr>
      <vt:lpstr>Writing Objectives</vt:lpstr>
      <vt:lpstr>Selecting Wording</vt:lpstr>
      <vt:lpstr>Examples</vt:lpstr>
      <vt:lpstr>About Learning Targets</vt:lpstr>
      <vt:lpstr>Examples</vt:lpstr>
      <vt:lpstr>Rationale</vt:lpstr>
      <vt:lpstr>Common Misconceptions or Difficulties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Lesson Planning</dc:title>
  <cp:lastModifiedBy>Leslie Suters</cp:lastModifiedBy>
  <cp:revision>4</cp:revision>
  <dcterms:modified xsi:type="dcterms:W3CDTF">2016-09-07T12:35:36Z</dcterms:modified>
</cp:coreProperties>
</file>